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383" r:id="rId3"/>
    <p:sldId id="384" r:id="rId4"/>
    <p:sldId id="382" r:id="rId5"/>
    <p:sldId id="273" r:id="rId6"/>
    <p:sldId id="257" r:id="rId7"/>
    <p:sldId id="259" r:id="rId8"/>
    <p:sldId id="260" r:id="rId9"/>
    <p:sldId id="261" r:id="rId10"/>
    <p:sldId id="262" r:id="rId11"/>
    <p:sldId id="265" r:id="rId12"/>
    <p:sldId id="266" r:id="rId13"/>
    <p:sldId id="267" r:id="rId14"/>
    <p:sldId id="271" r:id="rId15"/>
    <p:sldId id="272" r:id="rId16"/>
    <p:sldId id="268" r:id="rId17"/>
    <p:sldId id="269" r:id="rId18"/>
    <p:sldId id="270" r:id="rId19"/>
    <p:sldId id="264" r:id="rId20"/>
    <p:sldId id="263" r:id="rId21"/>
    <p:sldId id="258" r:id="rId22"/>
    <p:sldId id="381" r:id="rId23"/>
    <p:sldId id="385" r:id="rId2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7880"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jpeg>
</file>

<file path=ppt/media/image37.png>
</file>

<file path=ppt/media/image38.png>
</file>

<file path=ppt/media/image39.jpeg>
</file>

<file path=ppt/media/image4.pn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25/06/2024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https://pngtree.com/so/moving-boxes</a:t>
            </a:r>
          </a:p>
          <a:p>
            <a:r>
              <a:rPr kumimoji="1" lang="en-US" altLang="ja-JP" dirty="0"/>
              <a:t>https://www.istockphoto.com/nl/vector/vlakke-vector-railroad-tracks-gm1294668191-388592688</a:t>
            </a:r>
          </a:p>
          <a:p>
            <a:r>
              <a:rPr kumimoji="1" lang="en-US" altLang="ja-JP" dirty="0"/>
              <a:t>https://www.freeimages.com/premium-clipart/map-of-lower-manhattan-4510885</a:t>
            </a:r>
          </a:p>
          <a:p>
            <a:r>
              <a:rPr kumimoji="1" lang="en-US" altLang="ja-JP" dirty="0"/>
              <a:t>https://tactel.se/en/cases/exploring-the-world-below-from-the-sky-above/</a:t>
            </a:r>
          </a:p>
          <a:p>
            <a:endParaRPr kumimoji="1" lang="en-US" altLang="ja-JP" dirty="0"/>
          </a:p>
          <a:p>
            <a:r>
              <a:rPr kumimoji="1" lang="en-US" altLang="ja-JP" dirty="0"/>
              <a:t>---</a:t>
            </a:r>
          </a:p>
          <a:p>
            <a:r>
              <a:rPr lang="en-US" altLang="ja-JP" sz="1800" dirty="0">
                <a:latin typeface="ＭＳ 明朝" panose="02020609040205080304" pitchFamily="17" charset="-128"/>
                <a:ea typeface="ＭＳ 明朝" panose="02020609040205080304" pitchFamily="17" charset="-128"/>
              </a:rPr>
              <a:t>https://www.istockphoto.com/jp/%E3%83%99%E3%82%AF%E3%82%BF%E3%83%BC/%E3%83%95%E3%83%A9%E3%83%83%E3%83%88-%E3%83%99%E3%82%AF%E3%83%88%E3%83%AB%E9%89%84%E9%81%93%E7%B7%9A%E8%B7%AF-gm1294668191-388592688</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https://minecraft.fandom.com/wiki/Taxicab_distance</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https://projectlovelace.net/problems/flight-paths/</a:t>
            </a:r>
          </a:p>
          <a:p>
            <a:endParaRPr kumimoji="1" lang="ja-JP" altLang="en-US" dirty="0"/>
          </a:p>
        </p:txBody>
      </p:sp>
      <p:sp>
        <p:nvSpPr>
          <p:cNvPr id="4" name="Slide Number Placeholder 3"/>
          <p:cNvSpPr>
            <a:spLocks noGrp="1"/>
          </p:cNvSpPr>
          <p:nvPr>
            <p:ph type="sldNum" sz="quarter" idx="5"/>
          </p:nvPr>
        </p:nvSpPr>
        <p:spPr/>
        <p:txBody>
          <a:bodyPr/>
          <a:lstStyle/>
          <a:p>
            <a:fld id="{A14AD57E-14CA-41D7-9C9E-BE79D37EED28}" type="slidenum">
              <a:rPr lang="fr-FR" smtClean="0"/>
              <a:t>5</a:t>
            </a:fld>
            <a:endParaRPr lang="fr-FR"/>
          </a:p>
        </p:txBody>
      </p:sp>
    </p:spTree>
    <p:extLst>
      <p:ext uri="{BB962C8B-B14F-4D97-AF65-F5344CB8AC3E}">
        <p14:creationId xmlns:p14="http://schemas.microsoft.com/office/powerpoint/2010/main" val="1801747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15</a:t>
            </a:fld>
            <a:endParaRPr lang="fr-FR"/>
          </a:p>
        </p:txBody>
      </p:sp>
    </p:spTree>
    <p:extLst>
      <p:ext uri="{BB962C8B-B14F-4D97-AF65-F5344CB8AC3E}">
        <p14:creationId xmlns:p14="http://schemas.microsoft.com/office/powerpoint/2010/main" val="249661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accent1"/>
                </a:solidFill>
              </a:rPr>
              <a:t>Three faces of  the Jensen-Shannon divergence (JSD)</a:t>
            </a:r>
            <a:r>
              <a:rPr lang="en-US" b="1" baseline="0">
                <a:solidFill>
                  <a:schemeClr val="accent1"/>
                </a:solidFill>
              </a:rPr>
              <a:t> </a:t>
            </a:r>
            <a:r>
              <a:rPr lang="en-US" b="1">
                <a:solidFill>
                  <a:schemeClr val="accent1"/>
                </a:solidFill>
              </a:rPr>
              <a:t>yielding three different generalizations:</a:t>
            </a:r>
          </a:p>
          <a:p>
            <a:r>
              <a:rPr lang="en-US" b="1">
                <a:solidFill>
                  <a:schemeClr val="accent1"/>
                </a:solidFill>
              </a:rPr>
              <a:t>1/ Symmetrization of the KLD using means</a:t>
            </a:r>
            <a:r>
              <a:rPr lang="en-US" b="1" baseline="0">
                <a:solidFill>
                  <a:schemeClr val="accent1"/>
                </a:solidFill>
              </a:rPr>
              <a:t> generalizing the arithmetic mixture</a:t>
            </a:r>
          </a:p>
          <a:p>
            <a:r>
              <a:rPr lang="en-US" b="1" baseline="0">
                <a:solidFill>
                  <a:schemeClr val="accent1"/>
                </a:solidFill>
              </a:rPr>
              <a:t>2/ Replacing concave Shannon entropy by other concave entropies</a:t>
            </a:r>
          </a:p>
          <a:p>
            <a:r>
              <a:rPr lang="en-US" b="1" baseline="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19</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25/06/2024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25/06/2024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25/06/2024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25/06/2024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25/06/2024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25/06/2024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25/06/2024</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25/06/2024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25/06/2024</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25/06/2024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25/06/2024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25/06/2024</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2.png"/><Relationship Id="rId7" Type="http://schemas.openxmlformats.org/officeDocument/2006/relationships/image" Target="../media/image24.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23.png"/><Relationship Id="rId10" Type="http://schemas.openxmlformats.org/officeDocument/2006/relationships/image" Target="../media/image26.png"/><Relationship Id="rId4" Type="http://schemas.openxmlformats.org/officeDocument/2006/relationships/image" Target="../media/image21.png"/><Relationship Id="rId9"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41.jpeg"/><Relationship Id="rId3" Type="http://schemas.openxmlformats.org/officeDocument/2006/relationships/image" Target="../media/image36.jpeg"/><Relationship Id="rId7" Type="http://schemas.openxmlformats.org/officeDocument/2006/relationships/image" Target="../media/image40.jpeg"/><Relationship Id="rId2" Type="http://schemas.openxmlformats.org/officeDocument/2006/relationships/image" Target="../media/image35.jpeg"/><Relationship Id="rId1" Type="http://schemas.openxmlformats.org/officeDocument/2006/relationships/slideLayout" Target="../slideLayouts/slideLayout2.xml"/><Relationship Id="rId6" Type="http://schemas.openxmlformats.org/officeDocument/2006/relationships/image" Target="../media/image39.jpe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2.png"/></Relationships>
</file>

<file path=ppt/slides/_rels/slide2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a:solidFill>
                  <a:srgbClr val="7030A0"/>
                </a:solidFill>
              </a:rPr>
              <a:t>Coadjoint 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Hervé SABOURIN</a:t>
            </a:r>
            <a:r>
              <a:rPr lang="en-US" sz="3600" b="1">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2165298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170869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946669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1417" y="1623071"/>
            <a:ext cx="8007147" cy="4184596"/>
          </a:xfrm>
        </p:spPr>
        <p:txBody>
          <a:bodyPr/>
          <a:lstStyle/>
          <a:p>
            <a:pPr marL="0" indent="0">
              <a:buNone/>
            </a:pPr>
            <a:r>
              <a:rPr lang="en-US" b="1">
                <a:solidFill>
                  <a:srgbClr val="7030A0"/>
                </a:solidFill>
              </a:rPr>
              <a:t>Algebraic Statistics and Gibbs Manifolds</a:t>
            </a:r>
          </a:p>
          <a:p>
            <a:pPr marL="0" indent="0">
              <a:buNone/>
            </a:pPr>
            <a:r>
              <a:rPr lang="en-US"/>
              <a:t>Gibbs manifolds are images of affine spaces of symmetric matrices under the exponential map. They arise in applications such as optimization, statistics and quantum physics, where they extend the ubiquitous role of toric geometry. The Gibbs variety is the zero locus of all polynomials that vanish on the Gibbs manifold. This lecture gives an introduction  to these objects from the perspective of Algebraic Statistics.</a:t>
            </a: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0588" y="5053263"/>
            <a:ext cx="3308085" cy="1446550"/>
          </a:xfrm>
          <a:prstGeom prst="rect">
            <a:avLst/>
          </a:prstGeom>
        </p:spPr>
        <p:txBody>
          <a:bodyPr wrap="none">
            <a:spAutoFit/>
          </a:bodyPr>
          <a:lstStyle/>
          <a:p>
            <a:r>
              <a:rPr lang="en-US" sz="3200" b="1">
                <a:solidFill>
                  <a:schemeClr val="accent2"/>
                </a:solidFill>
              </a:rPr>
              <a:t>Bernd STURMFELS</a:t>
            </a:r>
            <a:endParaRPr lang="fr-FR" sz="2800"/>
          </a:p>
          <a:p>
            <a:r>
              <a:rPr lang="fr-FR" sz="2800"/>
              <a:t>MPI-MiS Leipzig</a:t>
            </a:r>
          </a:p>
          <a:p>
            <a:r>
              <a:rPr lang="fr-FR" sz="2800"/>
              <a:t>Germany</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630" y="1682232"/>
            <a:ext cx="2286000" cy="3048000"/>
          </a:xfrm>
          <a:prstGeom prst="rect">
            <a:avLst/>
          </a:prstGeom>
        </p:spPr>
      </p:pic>
    </p:spTree>
    <p:extLst>
      <p:ext uri="{BB962C8B-B14F-4D97-AF65-F5344CB8AC3E}">
        <p14:creationId xmlns:p14="http://schemas.microsoft.com/office/powerpoint/2010/main" val="2474984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1" y="1359201"/>
            <a:ext cx="8638673" cy="5623750"/>
          </a:xfrm>
        </p:spPr>
        <p:txBody>
          <a:bodyPr>
            <a:noAutofit/>
          </a:bodyPr>
          <a:lstStyle/>
          <a:p>
            <a:pPr marL="0" indent="0">
              <a:buNone/>
            </a:pPr>
            <a:r>
              <a:rPr lang="en-US" sz="2400" b="1">
                <a:solidFill>
                  <a:srgbClr val="7030A0"/>
                </a:solidFill>
              </a:rPr>
              <a:t>Learning of Dynamic Processes</a:t>
            </a:r>
          </a:p>
          <a:p>
            <a:pPr marL="0" indent="0">
              <a:buNone/>
            </a:pPr>
            <a:r>
              <a:rPr lang="en-US" sz="2400"/>
              <a:t>The last decade has seen the emergence of learning techniques that use the computational power of dynamical systems for information processing. Some of those paradigms are based on architectures that are partially randomly generated and require a relatively cheap training effort, which makes them ideal in many applications. The need for a mathematical understanding of the working principles underlying this approach, collectively known as Reservoir Computing, has led to the construction of new techniques that put together well-known results in systems theory and dynamics with others coming from approximation and statistical learning theory. This combination has allowed in recent times to elevate Reservoir Computing to the realm of provable machine learning paradigms and, as we will see in this talk, it also hints at various connections with kernel maps, structure-preserving algorithms, and physics-inspired learning.</a:t>
            </a:r>
            <a:endParaRPr lang="fr-FR" sz="2400"/>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84396" y="4833927"/>
            <a:ext cx="3128036" cy="1261884"/>
          </a:xfrm>
          <a:prstGeom prst="rect">
            <a:avLst/>
          </a:prstGeom>
        </p:spPr>
        <p:txBody>
          <a:bodyPr wrap="none">
            <a:spAutoFit/>
          </a:bodyPr>
          <a:lstStyle/>
          <a:p>
            <a:r>
              <a:rPr lang="en-US" sz="2800" b="1">
                <a:solidFill>
                  <a:schemeClr val="accent2"/>
                </a:solidFill>
              </a:rPr>
              <a:t>Juan-Pablo ORTEGA</a:t>
            </a:r>
            <a:endParaRPr lang="fr-FR" sz="2800" b="1">
              <a:solidFill>
                <a:schemeClr val="accent2"/>
              </a:solidFill>
            </a:endParaRPr>
          </a:p>
          <a:p>
            <a:r>
              <a:rPr lang="en-US" sz="2400"/>
              <a:t>Nanyang Technological </a:t>
            </a:r>
          </a:p>
          <a:p>
            <a:r>
              <a:rPr lang="en-US" sz="2400"/>
              <a:t>University, Singapore</a:t>
            </a:r>
            <a:endParaRPr lang="fr-FR" sz="2400"/>
          </a:p>
        </p:txBody>
      </p:sp>
      <p:pic>
        <p:nvPicPr>
          <p:cNvPr id="10" name="Image 6"/>
          <p:cNvPicPr/>
          <p:nvPr/>
        </p:nvPicPr>
        <p:blipFill>
          <a:blip r:embed="rId4"/>
          <a:stretch>
            <a:fillRect/>
          </a:stretch>
        </p:blipFill>
        <p:spPr>
          <a:xfrm>
            <a:off x="409074" y="1445154"/>
            <a:ext cx="2652098" cy="3083698"/>
          </a:xfrm>
          <a:prstGeom prst="rect">
            <a:avLst/>
          </a:prstGeom>
        </p:spPr>
      </p:pic>
    </p:spTree>
    <p:extLst>
      <p:ext uri="{BB962C8B-B14F-4D97-AF65-F5344CB8AC3E}">
        <p14:creationId xmlns:p14="http://schemas.microsoft.com/office/powerpoint/2010/main" val="812854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5" name="Picture 4"/>
          <p:cNvPicPr>
            <a:picLocks noChangeAspect="1"/>
          </p:cNvPicPr>
          <p:nvPr/>
        </p:nvPicPr>
        <p:blipFill>
          <a:blip r:embed="rId3"/>
          <a:stretch>
            <a:fillRect/>
          </a:stretch>
        </p:blipFill>
        <p:spPr>
          <a:xfrm>
            <a:off x="6178176" y="-17796"/>
            <a:ext cx="6013824" cy="868877"/>
          </a:xfrm>
          <a:prstGeom prst="rect">
            <a:avLst/>
          </a:prstGeom>
        </p:spPr>
      </p:pic>
      <p:pic>
        <p:nvPicPr>
          <p:cNvPr id="7" name="Image 6"/>
          <p:cNvPicPr/>
          <p:nvPr/>
        </p:nvPicPr>
        <p:blipFill>
          <a:blip r:embed="rId4"/>
          <a:stretch>
            <a:fillRect/>
          </a:stretch>
        </p:blipFill>
        <p:spPr>
          <a:xfrm>
            <a:off x="6281207" y="5151823"/>
            <a:ext cx="1136119" cy="1321010"/>
          </a:xfrm>
          <a:prstGeom prst="rect">
            <a:avLst/>
          </a:prstGeom>
        </p:spPr>
      </p:pic>
      <p:sp>
        <p:nvSpPr>
          <p:cNvPr id="8" name="Rectangle 7"/>
          <p:cNvSpPr/>
          <p:nvPr/>
        </p:nvSpPr>
        <p:spPr>
          <a:xfrm>
            <a:off x="7417326" y="5075293"/>
            <a:ext cx="4859535" cy="1015663"/>
          </a:xfrm>
          <a:prstGeom prst="rect">
            <a:avLst/>
          </a:prstGeom>
        </p:spPr>
        <p:txBody>
          <a:bodyPr wrap="none">
            <a:spAutoFit/>
          </a:bodyPr>
          <a:lstStyle/>
          <a:p>
            <a:r>
              <a:rPr lang="en-US" sz="2000" b="1">
                <a:solidFill>
                  <a:schemeClr val="accent2"/>
                </a:solidFill>
              </a:rPr>
              <a:t>Juan-Pablo ORTEGA</a:t>
            </a:r>
            <a:r>
              <a:rPr lang="fr-FR" sz="2000" b="1">
                <a:solidFill>
                  <a:schemeClr val="accent2"/>
                </a:solidFill>
              </a:rPr>
              <a:t> </a:t>
            </a:r>
          </a:p>
          <a:p>
            <a:r>
              <a:rPr lang="en-US" sz="2000"/>
              <a:t>Nanyang Technological  University, Singapore</a:t>
            </a:r>
            <a:endParaRPr lang="fr-FR" sz="2000"/>
          </a:p>
          <a:p>
            <a:r>
              <a:rPr lang="en-US" sz="2000" b="1">
                <a:solidFill>
                  <a:srgbClr val="7030A0"/>
                </a:solidFill>
              </a:rPr>
              <a:t>Learning of Dynamic Processes</a:t>
            </a:r>
          </a:p>
        </p:txBody>
      </p:sp>
      <p:pic>
        <p:nvPicPr>
          <p:cNvPr id="9" name="Picture 8"/>
          <p:cNvPicPr>
            <a:picLocks noChangeAspect="1"/>
          </p:cNvPicPr>
          <p:nvPr/>
        </p:nvPicPr>
        <p:blipFill>
          <a:blip r:embed="rId5"/>
          <a:stretch>
            <a:fillRect/>
          </a:stretch>
        </p:blipFill>
        <p:spPr>
          <a:xfrm>
            <a:off x="-1" y="-11492"/>
            <a:ext cx="6178177" cy="1460137"/>
          </a:xfrm>
          <a:prstGeom prst="rect">
            <a:avLst/>
          </a:prstGeom>
        </p:spPr>
      </p:pic>
      <p:sp>
        <p:nvSpPr>
          <p:cNvPr id="10" name="Rectangle 9"/>
          <p:cNvSpPr/>
          <p:nvPr/>
        </p:nvSpPr>
        <p:spPr>
          <a:xfrm>
            <a:off x="1420256" y="3219908"/>
            <a:ext cx="4420890" cy="1446550"/>
          </a:xfrm>
          <a:prstGeom prst="rect">
            <a:avLst/>
          </a:prstGeom>
        </p:spPr>
        <p:txBody>
          <a:bodyPr wrap="none">
            <a:spAutoFit/>
          </a:bodyPr>
          <a:lstStyle/>
          <a:p>
            <a:r>
              <a:rPr lang="en-US" sz="2000" b="1">
                <a:solidFill>
                  <a:schemeClr val="accent2"/>
                </a:solidFill>
              </a:rPr>
              <a:t>Bernd STURMFELS</a:t>
            </a:r>
            <a:endParaRPr lang="fr-FR" sz="2000"/>
          </a:p>
          <a:p>
            <a:r>
              <a:rPr lang="fr-FR" sz="2000"/>
              <a:t>MPI-MiS Leipzig Germany</a:t>
            </a:r>
          </a:p>
          <a:p>
            <a:r>
              <a:rPr lang="en-US" sz="2000" b="1">
                <a:solidFill>
                  <a:srgbClr val="7030A0"/>
                </a:solidFill>
              </a:rPr>
              <a:t>Algebraic Statistics and Gibbs Manifolds</a:t>
            </a:r>
          </a:p>
          <a:p>
            <a:endParaRPr lang="fr-FR" sz="280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289" y="3230798"/>
            <a:ext cx="1143000" cy="1524000"/>
          </a:xfrm>
          <a:prstGeom prst="rect">
            <a:avLst/>
          </a:prstGeom>
        </p:spPr>
      </p:pic>
      <p:pic>
        <p:nvPicPr>
          <p:cNvPr id="12" name="Image 4"/>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 y="5131415"/>
            <a:ext cx="1363886" cy="1383815"/>
          </a:xfrm>
          <a:prstGeom prst="rect">
            <a:avLst/>
          </a:prstGeom>
          <a:noFill/>
          <a:ln>
            <a:noFill/>
          </a:ln>
        </p:spPr>
      </p:pic>
      <p:sp>
        <p:nvSpPr>
          <p:cNvPr id="13" name="Rectangle 12"/>
          <p:cNvSpPr/>
          <p:nvPr/>
        </p:nvSpPr>
        <p:spPr>
          <a:xfrm>
            <a:off x="1427453" y="5075293"/>
            <a:ext cx="4750724" cy="1754326"/>
          </a:xfrm>
          <a:prstGeom prst="rect">
            <a:avLst/>
          </a:prstGeom>
        </p:spPr>
        <p:txBody>
          <a:bodyPr wrap="none">
            <a:spAutoFit/>
          </a:bodyPr>
          <a:lstStyle/>
          <a:p>
            <a:r>
              <a:rPr lang="en-US" sz="2000" b="1">
                <a:solidFill>
                  <a:schemeClr val="accent2"/>
                </a:solidFill>
              </a:rPr>
              <a:t>Hervé SABOURIN</a:t>
            </a:r>
            <a:r>
              <a:rPr lang="fr-FR" sz="2000"/>
              <a:t> </a:t>
            </a:r>
          </a:p>
          <a:p>
            <a:r>
              <a:rPr lang="en-US" sz="2000"/>
              <a:t>Poitiers University, France</a:t>
            </a:r>
          </a:p>
          <a:p>
            <a:r>
              <a:rPr lang="fr-FR" sz="2000" b="1">
                <a:solidFill>
                  <a:srgbClr val="7030A0"/>
                </a:solidFill>
              </a:rPr>
              <a:t>Transverse Poisson Structures to adjoint </a:t>
            </a:r>
          </a:p>
          <a:p>
            <a:r>
              <a:rPr lang="fr-FR" sz="2000" b="1">
                <a:solidFill>
                  <a:srgbClr val="7030A0"/>
                </a:solidFill>
              </a:rPr>
              <a:t>orbits in a complex semi-simple Lie algebra</a:t>
            </a:r>
          </a:p>
          <a:p>
            <a:endParaRPr lang="fr-FR" sz="2800"/>
          </a:p>
        </p:txBody>
      </p:sp>
      <p:pic>
        <p:nvPicPr>
          <p:cNvPr id="14" name="Picture 13"/>
          <p:cNvPicPr>
            <a:picLocks noChangeAspect="1"/>
          </p:cNvPicPr>
          <p:nvPr/>
        </p:nvPicPr>
        <p:blipFill>
          <a:blip r:embed="rId8"/>
          <a:stretch>
            <a:fillRect/>
          </a:stretch>
        </p:blipFill>
        <p:spPr>
          <a:xfrm>
            <a:off x="6326607" y="1640916"/>
            <a:ext cx="1313751" cy="1321009"/>
          </a:xfrm>
          <a:prstGeom prst="rect">
            <a:avLst/>
          </a:prstGeom>
        </p:spPr>
      </p:pic>
      <p:sp>
        <p:nvSpPr>
          <p:cNvPr id="15" name="Rectangle 14"/>
          <p:cNvSpPr/>
          <p:nvPr/>
        </p:nvSpPr>
        <p:spPr>
          <a:xfrm>
            <a:off x="7640358" y="1547954"/>
            <a:ext cx="4557658" cy="1323439"/>
          </a:xfrm>
          <a:prstGeom prst="rect">
            <a:avLst/>
          </a:prstGeom>
        </p:spPr>
        <p:txBody>
          <a:bodyPr wrap="none">
            <a:spAutoFit/>
          </a:bodyPr>
          <a:lstStyle/>
          <a:p>
            <a:r>
              <a:rPr lang="fr-FR" sz="2000" b="1">
                <a:solidFill>
                  <a:schemeClr val="accent2"/>
                </a:solidFill>
              </a:rPr>
              <a:t>Francis BACH </a:t>
            </a:r>
          </a:p>
          <a:p>
            <a:r>
              <a:rPr lang="fr-FR" sz="2000"/>
              <a:t>Inria, Ecole Normale Supérieure, France</a:t>
            </a:r>
          </a:p>
          <a:p>
            <a:r>
              <a:rPr lang="en-US" sz="2000" b="1">
                <a:solidFill>
                  <a:srgbClr val="7030A0"/>
                </a:solidFill>
              </a:rPr>
              <a:t>Information Theory with Kernel Methods</a:t>
            </a:r>
            <a:endParaRPr lang="en-US" sz="2000" b="1"/>
          </a:p>
          <a:p>
            <a:endParaRPr lang="fr-FR" sz="2000"/>
          </a:p>
        </p:txBody>
      </p:sp>
      <p:pic>
        <p:nvPicPr>
          <p:cNvPr id="16" name="Picture 2" descr="https://gsi2023.org/wp-content/uploads/2022/11/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88195" y="3296049"/>
            <a:ext cx="1294269" cy="129426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7716558" y="3173147"/>
            <a:ext cx="4475442" cy="1908215"/>
          </a:xfrm>
          <a:prstGeom prst="rect">
            <a:avLst/>
          </a:prstGeom>
        </p:spPr>
        <p:txBody>
          <a:bodyPr wrap="square">
            <a:spAutoFit/>
          </a:bodyPr>
          <a:lstStyle/>
          <a:p>
            <a:r>
              <a:rPr lang="fr-FR" sz="2000" b="1">
                <a:solidFill>
                  <a:schemeClr val="accent2"/>
                </a:solidFill>
              </a:rPr>
              <a:t>Diarra FALL</a:t>
            </a:r>
          </a:p>
          <a:p>
            <a:r>
              <a:rPr lang="fr-FR" sz="2000"/>
              <a:t>Institut Denis Poisson, Université d'Orléans &amp; Université de Tours, France</a:t>
            </a:r>
          </a:p>
          <a:p>
            <a:r>
              <a:rPr lang="en-US" sz="2000" b="1">
                <a:solidFill>
                  <a:srgbClr val="7030A0"/>
                </a:solidFill>
              </a:rPr>
              <a:t>Statistics Methods for Medical Image Processing and Reconstruction</a:t>
            </a:r>
            <a:endParaRPr lang="en-US" sz="2000" b="1"/>
          </a:p>
          <a:p>
            <a:endParaRPr lang="fr-FR"/>
          </a:p>
        </p:txBody>
      </p:sp>
      <p:pic>
        <p:nvPicPr>
          <p:cNvPr id="18" name="Picture 4" descr="https://gsi2023.org/wp-content/uploads/2022/11/2.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077" y="1612830"/>
            <a:ext cx="1377179" cy="137717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1371351" y="1563666"/>
            <a:ext cx="4932761" cy="1692771"/>
          </a:xfrm>
          <a:prstGeom prst="rect">
            <a:avLst/>
          </a:prstGeom>
        </p:spPr>
        <p:txBody>
          <a:bodyPr wrap="none">
            <a:spAutoFit/>
          </a:bodyPr>
          <a:lstStyle/>
          <a:p>
            <a:r>
              <a:rPr lang="fr-FR" sz="2000" b="1">
                <a:solidFill>
                  <a:schemeClr val="accent2"/>
                </a:solidFill>
                <a:latin typeface="arial" panose="020B0604020202020204" pitchFamily="34" charset="0"/>
              </a:rPr>
              <a:t>Eva Miranda</a:t>
            </a:r>
          </a:p>
          <a:p>
            <a:r>
              <a:rPr lang="fr-FR" sz="2000">
                <a:latin typeface="arial" panose="020B0604020202020204" pitchFamily="34" charset="0"/>
              </a:rPr>
              <a:t>Polytechnic University of Catalonia, Spain</a:t>
            </a:r>
          </a:p>
          <a:p>
            <a:r>
              <a:rPr lang="en-US" sz="2000" b="1">
                <a:solidFill>
                  <a:srgbClr val="7030A0"/>
                </a:solidFill>
              </a:rPr>
              <a:t>From Alan Turing to Contact geometry: </a:t>
            </a:r>
          </a:p>
          <a:p>
            <a:r>
              <a:rPr lang="en-US" sz="2000" b="1">
                <a:solidFill>
                  <a:srgbClr val="7030A0"/>
                </a:solidFill>
              </a:rPr>
              <a:t>towards a "Fluid computer”</a:t>
            </a:r>
            <a:endParaRPr lang="en-US" sz="2000" i="1">
              <a:solidFill>
                <a:schemeClr val="tx2"/>
              </a:solidFill>
            </a:endParaRPr>
          </a:p>
          <a:p>
            <a:endParaRPr lang="fr-FR" sz="2400" b="1"/>
          </a:p>
        </p:txBody>
      </p:sp>
      <p:sp>
        <p:nvSpPr>
          <p:cNvPr id="20" name="TextBox 19"/>
          <p:cNvSpPr txBox="1"/>
          <p:nvPr/>
        </p:nvSpPr>
        <p:spPr>
          <a:xfrm>
            <a:off x="8453797" y="6442913"/>
            <a:ext cx="3738203" cy="369332"/>
          </a:xfrm>
          <a:prstGeom prst="rect">
            <a:avLst/>
          </a:prstGeom>
          <a:noFill/>
        </p:spPr>
        <p:txBody>
          <a:bodyPr wrap="none" rtlCol="0">
            <a:spAutoFit/>
          </a:bodyPr>
          <a:lstStyle/>
          <a:p>
            <a:r>
              <a:rPr lang="en-US" i="1"/>
              <a:t>Random ordering of keynote speakers</a:t>
            </a:r>
            <a:endParaRPr lang="fr-FR" i="1"/>
          </a:p>
        </p:txBody>
      </p:sp>
      <p:sp>
        <p:nvSpPr>
          <p:cNvPr id="21" name="Rectangle 20"/>
          <p:cNvSpPr/>
          <p:nvPr/>
        </p:nvSpPr>
        <p:spPr>
          <a:xfrm>
            <a:off x="6849266" y="873857"/>
            <a:ext cx="5254131" cy="523220"/>
          </a:xfrm>
          <a:prstGeom prst="rect">
            <a:avLst/>
          </a:prstGeom>
        </p:spPr>
        <p:txBody>
          <a:bodyPr wrap="none">
            <a:spAutoFit/>
          </a:bodyPr>
          <a:lstStyle/>
          <a:p>
            <a:r>
              <a:rPr lang="fr-FR" sz="2800"/>
              <a:t>https://franknielsen.github.io/GSI/</a:t>
            </a:r>
          </a:p>
        </p:txBody>
      </p:sp>
    </p:spTree>
    <p:extLst>
      <p:ext uri="{BB962C8B-B14F-4D97-AF65-F5344CB8AC3E}">
        <p14:creationId xmlns:p14="http://schemas.microsoft.com/office/powerpoint/2010/main" val="55681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6" name="Content Placeholder 5"/>
          <p:cNvPicPr>
            <a:picLocks noGrp="1" noChangeAspect="1"/>
          </p:cNvPicPr>
          <p:nvPr>
            <p:ph idx="1"/>
          </p:nvPr>
        </p:nvPicPr>
        <p:blipFill>
          <a:blip r:embed="rId2"/>
          <a:stretch>
            <a:fillRect/>
          </a:stretch>
        </p:blipFill>
        <p:spPr>
          <a:xfrm>
            <a:off x="6178540" y="1595026"/>
            <a:ext cx="5441307" cy="3937328"/>
          </a:xfrm>
          <a:prstGeom prst="rect">
            <a:avLst/>
          </a:prstGeom>
        </p:spPr>
      </p:pic>
      <p:pic>
        <p:nvPicPr>
          <p:cNvPr id="4" name="Picture 3"/>
          <p:cNvPicPr>
            <a:picLocks noChangeAspect="1"/>
          </p:cNvPicPr>
          <p:nvPr/>
        </p:nvPicPr>
        <p:blipFill>
          <a:blip r:embed="rId3"/>
          <a:stretch>
            <a:fillRect/>
          </a:stretch>
        </p:blipFill>
        <p:spPr>
          <a:xfrm>
            <a:off x="0" y="1595026"/>
            <a:ext cx="5788191" cy="3723523"/>
          </a:xfrm>
          <a:prstGeom prst="rect">
            <a:avLst/>
          </a:prstGeom>
        </p:spPr>
      </p:pic>
      <p:pic>
        <p:nvPicPr>
          <p:cNvPr id="5" name="Picture 4"/>
          <p:cNvPicPr>
            <a:picLocks noChangeAspect="1"/>
          </p:cNvPicPr>
          <p:nvPr/>
        </p:nvPicPr>
        <p:blipFill>
          <a:blip r:embed="rId4"/>
          <a:stretch>
            <a:fillRect/>
          </a:stretch>
        </p:blipFill>
        <p:spPr>
          <a:xfrm>
            <a:off x="1543299" y="4253957"/>
            <a:ext cx="923925" cy="457200"/>
          </a:xfrm>
          <a:prstGeom prst="rect">
            <a:avLst/>
          </a:prstGeom>
        </p:spPr>
      </p:pic>
      <p:pic>
        <p:nvPicPr>
          <p:cNvPr id="7" name="Picture 6"/>
          <p:cNvPicPr>
            <a:picLocks noChangeAspect="1"/>
          </p:cNvPicPr>
          <p:nvPr/>
        </p:nvPicPr>
        <p:blipFill>
          <a:blip r:embed="rId5"/>
          <a:stretch>
            <a:fillRect/>
          </a:stretch>
        </p:blipFill>
        <p:spPr>
          <a:xfrm>
            <a:off x="7813343" y="1595026"/>
            <a:ext cx="1085850" cy="457200"/>
          </a:xfrm>
          <a:prstGeom prst="rect">
            <a:avLst/>
          </a:prstGeom>
        </p:spPr>
      </p:pic>
    </p:spTree>
    <p:extLst>
      <p:ext uri="{BB962C8B-B14F-4D97-AF65-F5344CB8AC3E}">
        <p14:creationId xmlns:p14="http://schemas.microsoft.com/office/powerpoint/2010/main" val="3741853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pic>
        <p:nvPicPr>
          <p:cNvPr id="4" name="Content Placeholder 5"/>
          <p:cNvPicPr>
            <a:picLocks noChangeAspect="1"/>
          </p:cNvPicPr>
          <p:nvPr/>
        </p:nvPicPr>
        <p:blipFill>
          <a:blip r:embed="rId2"/>
          <a:stretch>
            <a:fillRect/>
          </a:stretch>
        </p:blipFill>
        <p:spPr>
          <a:xfrm>
            <a:off x="2719137" y="842080"/>
            <a:ext cx="7372700" cy="5334883"/>
          </a:xfrm>
          <a:prstGeom prst="rect">
            <a:avLst/>
          </a:prstGeom>
        </p:spPr>
      </p:pic>
      <p:pic>
        <p:nvPicPr>
          <p:cNvPr id="5" name="Picture 4"/>
          <p:cNvPicPr>
            <a:picLocks noChangeAspect="1"/>
          </p:cNvPicPr>
          <p:nvPr/>
        </p:nvPicPr>
        <p:blipFill>
          <a:blip r:embed="rId3"/>
          <a:stretch>
            <a:fillRect/>
          </a:stretch>
        </p:blipFill>
        <p:spPr>
          <a:xfrm>
            <a:off x="5262236" y="842080"/>
            <a:ext cx="1884522" cy="793482"/>
          </a:xfrm>
          <a:prstGeom prst="rect">
            <a:avLst/>
          </a:prstGeom>
        </p:spPr>
      </p:pic>
    </p:spTree>
    <p:extLst>
      <p:ext uri="{BB962C8B-B14F-4D97-AF65-F5344CB8AC3E}">
        <p14:creationId xmlns:p14="http://schemas.microsoft.com/office/powerpoint/2010/main" val="3198485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
        <p:nvSpPr>
          <p:cNvPr id="5" name="AutoShape 2" descr="🙂"/>
          <p:cNvSpPr>
            <a:spLocks noChangeAspect="1" noChangeArrowheads="1"/>
          </p:cNvSpPr>
          <p:nvPr/>
        </p:nvSpPr>
        <p:spPr bwMode="auto">
          <a:xfrm>
            <a:off x="114633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6" name="Picture 5"/>
          <p:cNvPicPr>
            <a:picLocks noChangeAspect="1"/>
          </p:cNvPicPr>
          <p:nvPr/>
        </p:nvPicPr>
        <p:blipFill>
          <a:blip r:embed="rId2"/>
          <a:stretch>
            <a:fillRect/>
          </a:stretch>
        </p:blipFill>
        <p:spPr>
          <a:xfrm>
            <a:off x="4381500" y="638175"/>
            <a:ext cx="3429000" cy="5581650"/>
          </a:xfrm>
          <a:prstGeom prst="rect">
            <a:avLst/>
          </a:prstGeom>
        </p:spPr>
      </p:pic>
    </p:spTree>
    <p:extLst>
      <p:ext uri="{BB962C8B-B14F-4D97-AF65-F5344CB8AC3E}">
        <p14:creationId xmlns:p14="http://schemas.microsoft.com/office/powerpoint/2010/main" val="3350677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normAutofit lnSpcReduction="10000"/>
          </a:bodyPr>
          <a:lstStyle/>
          <a:p>
            <a:r>
              <a:rPr lang="en-US" b="1">
                <a:solidFill>
                  <a:srgbClr val="FF0000"/>
                </a:solidFill>
              </a:rPr>
              <a:t>JSD is a symmetrization of the Kullback-Leibler divergence</a:t>
            </a:r>
            <a:r>
              <a:rPr lang="en-US"/>
              <a:t>:</a:t>
            </a:r>
          </a:p>
          <a:p>
            <a:pPr marL="0" indent="0">
              <a:buNone/>
            </a:pPr>
            <a:endParaRPr lang="en-US"/>
          </a:p>
          <a:p>
            <a:pPr marL="0" indent="0">
              <a:buNone/>
            </a:pPr>
            <a:r>
              <a:rPr lang="en-US"/>
              <a:t>   </a:t>
            </a:r>
            <a:r>
              <a:rPr lang="fr-FR"/>
              <a:t>→ </a:t>
            </a:r>
            <a:r>
              <a:rPr lang="en-US" b="1">
                <a:solidFill>
                  <a:srgbClr val="7030A0"/>
                </a:solidFill>
              </a:rPr>
              <a:t>Replace arithmetic mixture by geometric mixture, get geometric JSD</a:t>
            </a:r>
          </a:p>
          <a:p>
            <a:r>
              <a:rPr lang="en-US" b="1">
                <a:solidFill>
                  <a:srgbClr val="FF0000"/>
                </a:solidFill>
              </a:rPr>
              <a:t>JSD is the entropy of the average distribution minus the average of the distribution entropies:</a:t>
            </a:r>
          </a:p>
          <a:p>
            <a:endParaRPr lang="en-US"/>
          </a:p>
          <a:p>
            <a:pPr marL="0" indent="0">
              <a:buNone/>
            </a:pPr>
            <a:r>
              <a:rPr lang="en-US"/>
              <a:t>   </a:t>
            </a:r>
            <a:r>
              <a:rPr lang="fr-FR"/>
              <a:t>→ </a:t>
            </a:r>
            <a:r>
              <a:rPr lang="en-US" b="1">
                <a:solidFill>
                  <a:srgbClr val="7030A0"/>
                </a:solidFill>
              </a:rPr>
              <a:t>Jensen-Shannon centroid posed as a Difference of Convex program, solved      					             using Convex-ConCave Procedure (CCCP)</a:t>
            </a:r>
          </a:p>
          <a:p>
            <a:r>
              <a:rPr lang="en-US" b="1">
                <a:solidFill>
                  <a:srgbClr val="FF0000"/>
                </a:solidFill>
              </a:rPr>
              <a:t>JSD is Bregman information with respect to the centroid:</a:t>
            </a:r>
          </a:p>
          <a:p>
            <a:endParaRPr lang="en-US" b="1">
              <a:solidFill>
                <a:srgbClr val="FF0000"/>
              </a:solidFill>
            </a:endParaRPr>
          </a:p>
          <a:p>
            <a:pPr marL="0" indent="0">
              <a:buNone/>
            </a:pPr>
            <a:r>
              <a:rPr lang="en-US" b="1">
                <a:solidFill>
                  <a:srgbClr val="FF0000"/>
                </a:solidFill>
              </a:rPr>
              <a:t>  </a:t>
            </a:r>
            <a:r>
              <a:rPr lang="fr-FR"/>
              <a:t>→ </a:t>
            </a:r>
            <a:r>
              <a:rPr lang="en-US" b="1">
                <a:solidFill>
                  <a:srgbClr val="7030A0"/>
                </a:solidFill>
              </a:rPr>
              <a:t>Replace arithmetic average by </a:t>
            </a:r>
            <a:r>
              <a:rPr lang="fr-FR" b="1">
                <a:solidFill>
                  <a:srgbClr val="7030A0"/>
                </a:solidFill>
              </a:rPr>
              <a:t>Rény </a:t>
            </a:r>
            <a:r>
              <a:rPr lang="el-GR" b="1">
                <a:solidFill>
                  <a:srgbClr val="7030A0"/>
                </a:solidFill>
              </a:rPr>
              <a:t>α</a:t>
            </a:r>
            <a:r>
              <a:rPr lang="en-US" b="1">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E58B2-6909-D5D6-D11C-19795D9DACBD}"/>
              </a:ext>
            </a:extLst>
          </p:cNvPr>
          <p:cNvSpPr>
            <a:spLocks noGrp="1"/>
          </p:cNvSpPr>
          <p:nvPr>
            <p:ph type="title"/>
          </p:nvPr>
        </p:nvSpPr>
        <p:spPr>
          <a:xfrm>
            <a:off x="134112" y="121285"/>
            <a:ext cx="11899392" cy="1325563"/>
          </a:xfrm>
        </p:spPr>
        <p:txBody>
          <a:bodyPr/>
          <a:lstStyle/>
          <a:p>
            <a:r>
              <a:rPr kumimoji="1" lang="en-US" altLang="ja-JP" b="1" dirty="0">
                <a:solidFill>
                  <a:schemeClr val="accent1"/>
                </a:solidFill>
              </a:rPr>
              <a:t>Riemannian manifold isometric to a function graph</a:t>
            </a:r>
            <a:endParaRPr kumimoji="1" lang="ja-JP" altLang="en-US" b="1" dirty="0">
              <a:solidFill>
                <a:schemeClr val="accent1"/>
              </a:solidFill>
            </a:endParaRPr>
          </a:p>
        </p:txBody>
      </p:sp>
      <p:sp>
        <p:nvSpPr>
          <p:cNvPr id="3" name="Content Placeholder 2">
            <a:extLst>
              <a:ext uri="{FF2B5EF4-FFF2-40B4-BE49-F238E27FC236}">
                <a16:creationId xmlns:a16="http://schemas.microsoft.com/office/drawing/2014/main" id="{DCC1F7FC-A166-250D-B7E3-6D62596314AC}"/>
              </a:ext>
            </a:extLst>
          </p:cNvPr>
          <p:cNvSpPr>
            <a:spLocks noGrp="1"/>
          </p:cNvSpPr>
          <p:nvPr>
            <p:ph idx="1"/>
          </p:nvPr>
        </p:nvSpPr>
        <p:spPr>
          <a:xfrm>
            <a:off x="414528" y="1446848"/>
            <a:ext cx="11618976" cy="5411152"/>
          </a:xfrm>
        </p:spPr>
        <p:txBody>
          <a:bodyPr>
            <a:normAutofit/>
          </a:bodyPr>
          <a:lstStyle/>
          <a:p>
            <a:r>
              <a:rPr kumimoji="1" lang="en-US" altLang="ja-JP" dirty="0"/>
              <a:t>F:</a:t>
            </a:r>
            <a:r>
              <a:rPr lang="el-GR" altLang="ja-JP" b="0" i="0" dirty="0">
                <a:solidFill>
                  <a:srgbClr val="DF000F"/>
                </a:solidFill>
                <a:effectLst/>
                <a:latin typeface="Source Sans Pro" panose="020B0503030403020204" pitchFamily="34" charset="0"/>
              </a:rPr>
              <a:t> </a:t>
            </a:r>
            <a:r>
              <a:rPr lang="el-GR" altLang="ja-JP" b="0" i="0" dirty="0">
                <a:effectLst/>
                <a:latin typeface="Source Sans Pro" panose="020B0503030403020204" pitchFamily="34" charset="0"/>
              </a:rPr>
              <a:t>Θ</a:t>
            </a:r>
            <a:r>
              <a:rPr lang="ja-JP" altLang="en-US" b="0" i="0" dirty="0">
                <a:effectLst/>
                <a:latin typeface="Source Sans Pro" panose="020B0503030403020204" pitchFamily="34" charset="0"/>
              </a:rPr>
              <a:t>⊆</a:t>
            </a:r>
            <a:r>
              <a:rPr lang="en-US" altLang="ja-JP" b="0" i="0" dirty="0" err="1">
                <a:solidFill>
                  <a:srgbClr val="373637"/>
                </a:solidFill>
                <a:effectLst/>
                <a:latin typeface="Source Sans Pro" panose="020B0503030403020204" pitchFamily="34" charset="0"/>
              </a:rPr>
              <a:t>ℝ</a:t>
            </a:r>
            <a:r>
              <a:rPr kumimoji="1" lang="en-US" altLang="ja-JP" baseline="30000" dirty="0" err="1"/>
              <a:t>m</a:t>
            </a:r>
            <a:r>
              <a:rPr lang="ja-JP" altLang="en-US" b="0" i="0" dirty="0">
                <a:solidFill>
                  <a:srgbClr val="404040"/>
                </a:solidFill>
                <a:effectLst/>
                <a:latin typeface="-apple-system"/>
              </a:rPr>
              <a:t>→</a:t>
            </a:r>
            <a:r>
              <a:rPr lang="en-US" altLang="ja-JP" b="0" i="0" dirty="0">
                <a:solidFill>
                  <a:srgbClr val="373637"/>
                </a:solidFill>
                <a:effectLst/>
                <a:latin typeface="Source Sans Pro" panose="020B0503030403020204" pitchFamily="34" charset="0"/>
              </a:rPr>
              <a:t>ℝ be a function and G={(</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,F(</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 its graph y(</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)=F(</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 in ℝ</a:t>
            </a:r>
            <a:r>
              <a:rPr kumimoji="1" lang="en-US" altLang="ja-JP" baseline="30000" dirty="0"/>
              <a:t>m+1</a:t>
            </a:r>
          </a:p>
          <a:p>
            <a:r>
              <a:rPr lang="en-US" altLang="ja-JP" dirty="0"/>
              <a:t>Interpret the graph as an embedded Riemannian submanifold of codimension 1 of the Euclidean manifold of dimension m+1</a:t>
            </a:r>
          </a:p>
          <a:p>
            <a:endParaRPr lang="en-US" altLang="ja-JP" dirty="0"/>
          </a:p>
          <a:p>
            <a:r>
              <a:rPr lang="en-US" altLang="ja-JP" dirty="0"/>
              <a:t>The Riemannian metric g of the isometric manifold (</a:t>
            </a:r>
            <a:r>
              <a:rPr lang="en-US" altLang="ja-JP" dirty="0" err="1"/>
              <a:t>M,g</a:t>
            </a:r>
            <a:r>
              <a:rPr lang="en-US" altLang="ja-JP" dirty="0"/>
              <a:t>) corresponding to G is given in the </a:t>
            </a:r>
            <a:r>
              <a:rPr lang="el-GR" altLang="ja-JP" sz="2800" i="0" dirty="0">
                <a:effectLst/>
                <a:latin typeface="Source Sans Pro" panose="020B0503030403020204" pitchFamily="34" charset="0"/>
              </a:rPr>
              <a:t>θ </a:t>
            </a:r>
            <a:r>
              <a:rPr lang="en-US" altLang="ja-JP" sz="2800" i="0" dirty="0">
                <a:effectLst/>
                <a:latin typeface="Source Sans Pro" panose="020B0503030403020204" pitchFamily="34" charset="0"/>
              </a:rPr>
              <a:t>-</a:t>
            </a:r>
            <a:r>
              <a:rPr lang="en-US" altLang="ja-JP" dirty="0"/>
              <a:t>chart by the SPD matrices</a:t>
            </a:r>
          </a:p>
          <a:p>
            <a:endParaRPr lang="en-US" altLang="ja-JP" dirty="0"/>
          </a:p>
          <a:p>
            <a:pPr marL="0" indent="0">
              <a:buNone/>
            </a:pPr>
            <a:r>
              <a:rPr lang="en-US" altLang="ja-JP" dirty="0"/>
              <a:t>                                       </a:t>
            </a:r>
            <a:r>
              <a:rPr lang="en-US" altLang="ja-JP" dirty="0">
                <a:highlight>
                  <a:srgbClr val="FFFF00"/>
                </a:highlight>
              </a:rPr>
              <a:t>g(</a:t>
            </a:r>
            <a:r>
              <a:rPr lang="el-GR" altLang="ja-JP" sz="2800" i="0" dirty="0">
                <a:effectLst/>
                <a:highlight>
                  <a:srgbClr val="FFFF00"/>
                </a:highlight>
                <a:latin typeface="Source Sans Pro" panose="020B0503030403020204" pitchFamily="34" charset="0"/>
              </a:rPr>
              <a:t>θ</a:t>
            </a:r>
            <a:r>
              <a:rPr lang="en-US" altLang="ja-JP" dirty="0">
                <a:highlight>
                  <a:srgbClr val="FFFF00"/>
                </a:highlight>
              </a:rPr>
              <a:t>)= I +</a:t>
            </a:r>
            <a:r>
              <a:rPr kumimoji="1" lang="el-GR" altLang="ja-JP" dirty="0">
                <a:highlight>
                  <a:srgbClr val="FFFF00"/>
                </a:highlight>
              </a:rPr>
              <a:t> ∇</a:t>
            </a:r>
            <a:r>
              <a:rPr kumimoji="1" lang="en-US" altLang="ja-JP" dirty="0">
                <a:highlight>
                  <a:srgbClr val="FFFF00"/>
                </a:highlight>
              </a:rPr>
              <a:t>F (</a:t>
            </a:r>
            <a:r>
              <a:rPr lang="el-GR" altLang="ja-JP" i="0" dirty="0">
                <a:effectLst/>
                <a:highlight>
                  <a:srgbClr val="FFFF00"/>
                </a:highlight>
              </a:rPr>
              <a:t>θ</a:t>
            </a:r>
            <a:r>
              <a:rPr kumimoji="1" lang="en-US" altLang="ja-JP" dirty="0">
                <a:highlight>
                  <a:srgbClr val="FFFF00"/>
                </a:highlight>
              </a:rPr>
              <a:t>)</a:t>
            </a:r>
            <a:r>
              <a:rPr kumimoji="1" lang="el-GR" altLang="ja-JP" dirty="0">
                <a:highlight>
                  <a:srgbClr val="FFFF00"/>
                </a:highlight>
              </a:rPr>
              <a:t> </a:t>
            </a:r>
            <a:r>
              <a:rPr kumimoji="1" lang="en-US" altLang="ja-JP" dirty="0">
                <a:highlight>
                  <a:srgbClr val="FFFF00"/>
                </a:highlight>
              </a:rPr>
              <a:t>(</a:t>
            </a:r>
            <a:r>
              <a:rPr kumimoji="1" lang="el-GR" altLang="ja-JP" dirty="0">
                <a:highlight>
                  <a:srgbClr val="FFFF00"/>
                </a:highlight>
              </a:rPr>
              <a:t>∇</a:t>
            </a:r>
            <a:r>
              <a:rPr kumimoji="1" lang="en-US" altLang="ja-JP" dirty="0">
                <a:highlight>
                  <a:srgbClr val="FFFF00"/>
                </a:highlight>
              </a:rPr>
              <a:t>F (</a:t>
            </a:r>
            <a:r>
              <a:rPr lang="el-GR" altLang="ja-JP" i="0" dirty="0">
                <a:effectLst/>
                <a:highlight>
                  <a:srgbClr val="FFFF00"/>
                </a:highlight>
              </a:rPr>
              <a:t>θ</a:t>
            </a:r>
            <a:r>
              <a:rPr kumimoji="1" lang="en-US" altLang="ja-JP" dirty="0">
                <a:highlight>
                  <a:srgbClr val="FFFF00"/>
                </a:highlight>
              </a:rPr>
              <a:t>))</a:t>
            </a:r>
            <a:r>
              <a:rPr kumimoji="1" lang="en-US" altLang="ja-JP" baseline="30000" dirty="0">
                <a:highlight>
                  <a:srgbClr val="FFFF00"/>
                </a:highlight>
              </a:rPr>
              <a:t>T</a:t>
            </a:r>
          </a:p>
          <a:p>
            <a:pPr marL="0" indent="0">
              <a:buNone/>
            </a:pPr>
            <a:endParaRPr kumimoji="1" lang="en-US" altLang="ja-JP" baseline="30000" dirty="0">
              <a:highlight>
                <a:srgbClr val="FFFF00"/>
              </a:highlight>
            </a:endParaRPr>
          </a:p>
          <a:p>
            <a:r>
              <a:rPr lang="en-US" altLang="ja-JP" dirty="0"/>
              <a:t>Application: compute geodesic/minimal path length on the graph G as Riemannian distance in (</a:t>
            </a:r>
            <a:r>
              <a:rPr lang="en-US" altLang="ja-JP" dirty="0" err="1"/>
              <a:t>M,g</a:t>
            </a:r>
            <a:r>
              <a:rPr lang="en-US" altLang="ja-JP" dirty="0"/>
              <a:t>)</a:t>
            </a:r>
            <a:endParaRPr kumimoji="1" lang="en-US" altLang="ja-JP" baseline="30000" dirty="0">
              <a:highlight>
                <a:srgbClr val="FFFF00"/>
              </a:highlight>
            </a:endParaRPr>
          </a:p>
          <a:p>
            <a:pPr marL="0" indent="0">
              <a:buNone/>
            </a:pPr>
            <a:endParaRPr lang="ja-JP" altLang="en-US" baseline="30000" dirty="0">
              <a:highlight>
                <a:srgbClr val="FFFF00"/>
              </a:highlight>
            </a:endParaRPr>
          </a:p>
        </p:txBody>
      </p:sp>
    </p:spTree>
    <p:extLst>
      <p:ext uri="{BB962C8B-B14F-4D97-AF65-F5344CB8AC3E}">
        <p14:creationId xmlns:p14="http://schemas.microsoft.com/office/powerpoint/2010/main" val="3927173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1028" name="Picture 4">
            <a:extLst>
              <a:ext uri="{FF2B5EF4-FFF2-40B4-BE49-F238E27FC236}">
                <a16:creationId xmlns:a16="http://schemas.microsoft.com/office/drawing/2014/main" id="{1057B291-54CE-A7C3-3CC0-02CB14049BFA}"/>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803294" y="3634740"/>
            <a:ext cx="1909484" cy="29376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ook cover">
            <a:extLst>
              <a:ext uri="{FF2B5EF4-FFF2-40B4-BE49-F238E27FC236}">
                <a16:creationId xmlns:a16="http://schemas.microsoft.com/office/drawing/2014/main" id="{67677C75-7F0A-34B2-BE20-49BAEBD1A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2529" y="3662784"/>
            <a:ext cx="2006637" cy="29096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65CEB9DA-453B-38EA-D0B2-A499000103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2642" y="3634739"/>
            <a:ext cx="1945958" cy="29610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FD006E6-BE5E-A9F0-BFAF-1C7CE25CFF7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5472" y="262170"/>
            <a:ext cx="2163128" cy="312532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nformation Theory | Higher Education from Cambridge">
            <a:extLst>
              <a:ext uri="{FF2B5EF4-FFF2-40B4-BE49-F238E27FC236}">
                <a16:creationId xmlns:a16="http://schemas.microsoft.com/office/drawing/2014/main" id="{C05CE234-0924-4725-9A83-9D7188130A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2529" y="313636"/>
            <a:ext cx="2145029" cy="308645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formation Theory, Inference and Learning Algorithms">
            <a:extLst>
              <a:ext uri="{FF2B5EF4-FFF2-40B4-BE49-F238E27FC236}">
                <a16:creationId xmlns:a16="http://schemas.microsoft.com/office/drawing/2014/main" id="{1F28CF61-C4C2-0D11-6415-7BBAECAE4B7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38304" y="365125"/>
            <a:ext cx="2315569" cy="303496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Amazon.co.jp: High-Dimensional Data Analysis with Low-Dimensional Models:  Principles, Computation, and Applications (English Edition) 電子書籍: Wright,  John, Ma, Yi: 洋書">
            <a:extLst>
              <a:ext uri="{FF2B5EF4-FFF2-40B4-BE49-F238E27FC236}">
                <a16:creationId xmlns:a16="http://schemas.microsoft.com/office/drawing/2014/main" id="{A4CB8FEA-54B2-F41D-802D-C6748F3F84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01793" y="365124"/>
            <a:ext cx="2145028" cy="309975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52E642-35AD-D521-3F1D-87DB95355AFA}"/>
              </a:ext>
            </a:extLst>
          </p:cNvPr>
          <p:cNvPicPr>
            <a:picLocks noChangeAspect="1"/>
          </p:cNvPicPr>
          <p:nvPr/>
        </p:nvPicPr>
        <p:blipFill>
          <a:blip r:embed="rId9"/>
          <a:stretch>
            <a:fillRect/>
          </a:stretch>
        </p:blipFill>
        <p:spPr>
          <a:xfrm>
            <a:off x="6360378" y="3555207"/>
            <a:ext cx="2838963" cy="3184986"/>
          </a:xfrm>
          <a:prstGeom prst="rect">
            <a:avLst/>
          </a:prstGeom>
        </p:spPr>
      </p:pic>
    </p:spTree>
    <p:extLst>
      <p:ext uri="{BB962C8B-B14F-4D97-AF65-F5344CB8AC3E}">
        <p14:creationId xmlns:p14="http://schemas.microsoft.com/office/powerpoint/2010/main" val="4206586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curve&#10;&#10;Description automatically generated with medium confidence">
            <a:extLst>
              <a:ext uri="{FF2B5EF4-FFF2-40B4-BE49-F238E27FC236}">
                <a16:creationId xmlns:a16="http://schemas.microsoft.com/office/drawing/2014/main" id="{FB392301-1215-AF47-6498-5AB2C3A10F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0" y="3137501"/>
            <a:ext cx="6575952" cy="3649367"/>
          </a:xfrm>
          <a:prstGeom prst="rect">
            <a:avLst/>
          </a:prstGeom>
        </p:spPr>
      </p:pic>
      <p:pic>
        <p:nvPicPr>
          <p:cNvPr id="12" name="Picture 11" descr="A graph of a triangle&#10;&#10;Description automatically generated with medium confidence">
            <a:extLst>
              <a:ext uri="{FF2B5EF4-FFF2-40B4-BE49-F238E27FC236}">
                <a16:creationId xmlns:a16="http://schemas.microsoft.com/office/drawing/2014/main" id="{2E81AAFF-ABA5-BCA0-F353-024EB56B0E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0831" y="3208497"/>
            <a:ext cx="7214115" cy="3828972"/>
          </a:xfrm>
          <a:prstGeom prst="rect">
            <a:avLst/>
          </a:prstGeom>
        </p:spPr>
      </p:pic>
      <p:pic>
        <p:nvPicPr>
          <p:cNvPr id="16" name="Picture 15" descr="A graph showing the value of a stock market&#10;&#10;Description automatically generated">
            <a:extLst>
              <a:ext uri="{FF2B5EF4-FFF2-40B4-BE49-F238E27FC236}">
                <a16:creationId xmlns:a16="http://schemas.microsoft.com/office/drawing/2014/main" id="{7272A106-ABAF-F6E5-C91D-9617E5939C0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6000" y="-226823"/>
            <a:ext cx="6575952" cy="3684738"/>
          </a:xfrm>
          <a:prstGeom prst="rect">
            <a:avLst/>
          </a:prstGeom>
        </p:spPr>
      </p:pic>
      <p:pic>
        <p:nvPicPr>
          <p:cNvPr id="14" name="Picture 13" descr="A graph with lines and dots&#10;&#10;Description automatically generated with medium confidence">
            <a:extLst>
              <a:ext uri="{FF2B5EF4-FFF2-40B4-BE49-F238E27FC236}">
                <a16:creationId xmlns:a16="http://schemas.microsoft.com/office/drawing/2014/main" id="{EF504510-9F8C-3596-D51B-0749EFCBEDA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3951" y="-194543"/>
            <a:ext cx="7204643" cy="3823945"/>
          </a:xfrm>
          <a:prstGeom prst="rect">
            <a:avLst/>
          </a:prstGeom>
        </p:spPr>
      </p:pic>
      <p:sp>
        <p:nvSpPr>
          <p:cNvPr id="17" name="TextBox 16">
            <a:extLst>
              <a:ext uri="{FF2B5EF4-FFF2-40B4-BE49-F238E27FC236}">
                <a16:creationId xmlns:a16="http://schemas.microsoft.com/office/drawing/2014/main" id="{41C3579D-A0FE-C6CC-F850-7BF3717DBF17}"/>
              </a:ext>
            </a:extLst>
          </p:cNvPr>
          <p:cNvSpPr txBox="1"/>
          <p:nvPr/>
        </p:nvSpPr>
        <p:spPr>
          <a:xfrm>
            <a:off x="491211" y="2708460"/>
            <a:ext cx="2906082" cy="461665"/>
          </a:xfrm>
          <a:prstGeom prst="rect">
            <a:avLst/>
          </a:prstGeom>
          <a:noFill/>
        </p:spPr>
        <p:txBody>
          <a:bodyPr wrap="square" rtlCol="0">
            <a:spAutoFit/>
          </a:bodyPr>
          <a:lstStyle/>
          <a:p>
            <a:r>
              <a:rPr kumimoji="1" lang="en-US" altLang="ja-JP" sz="2400" b="1" dirty="0"/>
              <a:t>Chernoff point</a:t>
            </a:r>
            <a:endParaRPr kumimoji="1" lang="ja-JP" altLang="en-US" sz="2400" b="1" dirty="0"/>
          </a:p>
        </p:txBody>
      </p:sp>
      <p:sp>
        <p:nvSpPr>
          <p:cNvPr id="18" name="TextBox 17">
            <a:extLst>
              <a:ext uri="{FF2B5EF4-FFF2-40B4-BE49-F238E27FC236}">
                <a16:creationId xmlns:a16="http://schemas.microsoft.com/office/drawing/2014/main" id="{8427D568-3D61-74F0-A85D-FDDC67C0C698}"/>
              </a:ext>
            </a:extLst>
          </p:cNvPr>
          <p:cNvSpPr txBox="1"/>
          <p:nvPr/>
        </p:nvSpPr>
        <p:spPr>
          <a:xfrm>
            <a:off x="507503" y="6073128"/>
            <a:ext cx="5197446" cy="461665"/>
          </a:xfrm>
          <a:prstGeom prst="rect">
            <a:avLst/>
          </a:prstGeom>
          <a:noFill/>
        </p:spPr>
        <p:txBody>
          <a:bodyPr wrap="square" rtlCol="0">
            <a:spAutoFit/>
          </a:bodyPr>
          <a:lstStyle/>
          <a:p>
            <a:r>
              <a:rPr lang="en-US" altLang="ja-JP" sz="2400" b="1" dirty="0"/>
              <a:t>Bregman/Jensen centroids</a:t>
            </a:r>
            <a:endParaRPr kumimoji="1" lang="ja-JP" altLang="en-US" sz="2400" b="1" dirty="0"/>
          </a:p>
        </p:txBody>
      </p:sp>
      <p:sp>
        <p:nvSpPr>
          <p:cNvPr id="19" name="TextBox 18">
            <a:extLst>
              <a:ext uri="{FF2B5EF4-FFF2-40B4-BE49-F238E27FC236}">
                <a16:creationId xmlns:a16="http://schemas.microsoft.com/office/drawing/2014/main" id="{3FD2893E-358C-1338-F866-2E5594D96304}"/>
              </a:ext>
            </a:extLst>
          </p:cNvPr>
          <p:cNvSpPr txBox="1"/>
          <p:nvPr/>
        </p:nvSpPr>
        <p:spPr>
          <a:xfrm>
            <a:off x="7456933" y="2656067"/>
            <a:ext cx="4944607" cy="461665"/>
          </a:xfrm>
          <a:prstGeom prst="rect">
            <a:avLst/>
          </a:prstGeom>
          <a:noFill/>
        </p:spPr>
        <p:txBody>
          <a:bodyPr wrap="square" rtlCol="0">
            <a:spAutoFit/>
          </a:bodyPr>
          <a:lstStyle/>
          <a:p>
            <a:r>
              <a:rPr kumimoji="1" lang="en-US" altLang="ja-JP" sz="2400" b="1" dirty="0"/>
              <a:t>Jensen-Shannon centroid</a:t>
            </a:r>
            <a:endParaRPr kumimoji="1" lang="ja-JP" altLang="en-US" sz="2400" b="1" dirty="0"/>
          </a:p>
        </p:txBody>
      </p:sp>
      <p:sp>
        <p:nvSpPr>
          <p:cNvPr id="20" name="TextBox 19">
            <a:extLst>
              <a:ext uri="{FF2B5EF4-FFF2-40B4-BE49-F238E27FC236}">
                <a16:creationId xmlns:a16="http://schemas.microsoft.com/office/drawing/2014/main" id="{BBA9F6B6-8C32-745C-AFC8-316101858219}"/>
              </a:ext>
            </a:extLst>
          </p:cNvPr>
          <p:cNvSpPr txBox="1"/>
          <p:nvPr/>
        </p:nvSpPr>
        <p:spPr>
          <a:xfrm>
            <a:off x="8318307" y="5509808"/>
            <a:ext cx="4557445" cy="830997"/>
          </a:xfrm>
          <a:prstGeom prst="rect">
            <a:avLst/>
          </a:prstGeom>
          <a:noFill/>
        </p:spPr>
        <p:txBody>
          <a:bodyPr wrap="square" rtlCol="0">
            <a:spAutoFit/>
          </a:bodyPr>
          <a:lstStyle/>
          <a:p>
            <a:r>
              <a:rPr lang="en-US" altLang="ja-JP" sz="2400" b="1" dirty="0"/>
              <a:t>Inductive AHM mean</a:t>
            </a:r>
          </a:p>
          <a:p>
            <a:r>
              <a:rPr kumimoji="1" lang="en-US" altLang="ja-JP" sz="2400" b="1" dirty="0"/>
              <a:t>Geometric matrix mean</a:t>
            </a:r>
            <a:endParaRPr kumimoji="1" lang="ja-JP" altLang="en-US" sz="2400" b="1" dirty="0"/>
          </a:p>
        </p:txBody>
      </p:sp>
    </p:spTree>
    <p:extLst>
      <p:ext uri="{BB962C8B-B14F-4D97-AF65-F5344CB8AC3E}">
        <p14:creationId xmlns:p14="http://schemas.microsoft.com/office/powerpoint/2010/main" val="25975276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28800-A0B9-284C-894C-4C19610E7989}"/>
              </a:ext>
            </a:extLst>
          </p:cNvPr>
          <p:cNvSpPr>
            <a:spLocks noGrp="1"/>
          </p:cNvSpPr>
          <p:nvPr>
            <p:ph type="title"/>
          </p:nvPr>
        </p:nvSpPr>
        <p:spPr/>
        <p:txBody>
          <a:bodyPr/>
          <a:lstStyle/>
          <a:p>
            <a:endParaRPr kumimoji="1" lang="ja-JP" altLang="en-US"/>
          </a:p>
        </p:txBody>
      </p:sp>
      <p:sp>
        <p:nvSpPr>
          <p:cNvPr id="3" name="Content Placeholder 2">
            <a:extLst>
              <a:ext uri="{FF2B5EF4-FFF2-40B4-BE49-F238E27FC236}">
                <a16:creationId xmlns:a16="http://schemas.microsoft.com/office/drawing/2014/main" id="{3DBE2F06-E108-8FDC-4DAC-45A471EE1A71}"/>
              </a:ext>
            </a:extLst>
          </p:cNvPr>
          <p:cNvSpPr>
            <a:spLocks noGrp="1"/>
          </p:cNvSpPr>
          <p:nvPr>
            <p:ph idx="1"/>
          </p:nvPr>
        </p:nvSpPr>
        <p:spPr/>
        <p:txBody>
          <a:bodyPr/>
          <a:lstStyle/>
          <a:p>
            <a:endParaRPr kumimoji="1" lang="ja-JP" altLang="en-US"/>
          </a:p>
        </p:txBody>
      </p:sp>
      <p:pic>
        <p:nvPicPr>
          <p:cNvPr id="5" name="Picture 4">
            <a:extLst>
              <a:ext uri="{FF2B5EF4-FFF2-40B4-BE49-F238E27FC236}">
                <a16:creationId xmlns:a16="http://schemas.microsoft.com/office/drawing/2014/main" id="{CF9EC118-99FC-1D1A-B68B-49FE235E70AD}"/>
              </a:ext>
            </a:extLst>
          </p:cNvPr>
          <p:cNvPicPr>
            <a:picLocks noChangeAspect="1"/>
          </p:cNvPicPr>
          <p:nvPr/>
        </p:nvPicPr>
        <p:blipFill>
          <a:blip r:embed="rId2"/>
          <a:stretch>
            <a:fillRect/>
          </a:stretch>
        </p:blipFill>
        <p:spPr>
          <a:xfrm>
            <a:off x="3002164" y="0"/>
            <a:ext cx="5134928" cy="6858000"/>
          </a:xfrm>
          <a:prstGeom prst="rect">
            <a:avLst/>
          </a:prstGeom>
        </p:spPr>
      </p:pic>
      <p:pic>
        <p:nvPicPr>
          <p:cNvPr id="7" name="Picture 6">
            <a:extLst>
              <a:ext uri="{FF2B5EF4-FFF2-40B4-BE49-F238E27FC236}">
                <a16:creationId xmlns:a16="http://schemas.microsoft.com/office/drawing/2014/main" id="{7BAF0833-6E70-B303-172D-65B77B759041}"/>
              </a:ext>
            </a:extLst>
          </p:cNvPr>
          <p:cNvPicPr>
            <a:picLocks noChangeAspect="1"/>
          </p:cNvPicPr>
          <p:nvPr/>
        </p:nvPicPr>
        <p:blipFill>
          <a:blip r:embed="rId3"/>
          <a:stretch>
            <a:fillRect/>
          </a:stretch>
        </p:blipFill>
        <p:spPr>
          <a:xfrm>
            <a:off x="8250633" y="0"/>
            <a:ext cx="3844133" cy="6858000"/>
          </a:xfrm>
          <a:prstGeom prst="rect">
            <a:avLst/>
          </a:prstGeom>
        </p:spPr>
      </p:pic>
      <p:pic>
        <p:nvPicPr>
          <p:cNvPr id="1026" name="Picture 2" descr="Image">
            <a:extLst>
              <a:ext uri="{FF2B5EF4-FFF2-40B4-BE49-F238E27FC236}">
                <a16:creationId xmlns:a16="http://schemas.microsoft.com/office/drawing/2014/main" id="{A6A28D12-BF03-17A7-F1E9-8F3D057BFDF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596" y="781844"/>
            <a:ext cx="3072760" cy="409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406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EB65F-C2B4-E9DE-24D6-BA725437DD43}"/>
              </a:ext>
            </a:extLst>
          </p:cNvPr>
          <p:cNvSpPr>
            <a:spLocks noGrp="1"/>
          </p:cNvSpPr>
          <p:nvPr>
            <p:ph type="title"/>
          </p:nvPr>
        </p:nvSpPr>
        <p:spPr/>
        <p:txBody>
          <a:bodyPr/>
          <a:lstStyle/>
          <a:p>
            <a:endParaRPr kumimoji="1" lang="ja-JP" altLang="en-US"/>
          </a:p>
        </p:txBody>
      </p:sp>
      <p:sp>
        <p:nvSpPr>
          <p:cNvPr id="3" name="Content Placeholder 2">
            <a:extLst>
              <a:ext uri="{FF2B5EF4-FFF2-40B4-BE49-F238E27FC236}">
                <a16:creationId xmlns:a16="http://schemas.microsoft.com/office/drawing/2014/main" id="{6736B9AD-39CA-BEF2-5281-585F9F27CB9B}"/>
              </a:ext>
            </a:extLst>
          </p:cNvPr>
          <p:cNvSpPr>
            <a:spLocks noGrp="1"/>
          </p:cNvSpPr>
          <p:nvPr>
            <p:ph idx="1"/>
          </p:nvPr>
        </p:nvSpPr>
        <p:spPr/>
        <p:txBody>
          <a:bodyPr/>
          <a:lstStyle/>
          <a:p>
            <a:endParaRPr kumimoji="1" lang="ja-JP" altLang="en-US"/>
          </a:p>
        </p:txBody>
      </p:sp>
      <p:pic>
        <p:nvPicPr>
          <p:cNvPr id="5" name="Picture 4">
            <a:extLst>
              <a:ext uri="{FF2B5EF4-FFF2-40B4-BE49-F238E27FC236}">
                <a16:creationId xmlns:a16="http://schemas.microsoft.com/office/drawing/2014/main" id="{2A761FAE-9C0E-A348-A07A-F13092C8FB0F}"/>
              </a:ext>
            </a:extLst>
          </p:cNvPr>
          <p:cNvPicPr>
            <a:picLocks noChangeAspect="1"/>
          </p:cNvPicPr>
          <p:nvPr/>
        </p:nvPicPr>
        <p:blipFill>
          <a:blip r:embed="rId2"/>
          <a:stretch>
            <a:fillRect/>
          </a:stretch>
        </p:blipFill>
        <p:spPr>
          <a:xfrm>
            <a:off x="188595" y="0"/>
            <a:ext cx="6572250" cy="4171950"/>
          </a:xfrm>
          <a:prstGeom prst="rect">
            <a:avLst/>
          </a:prstGeom>
        </p:spPr>
      </p:pic>
      <p:pic>
        <p:nvPicPr>
          <p:cNvPr id="7" name="Picture 6">
            <a:extLst>
              <a:ext uri="{FF2B5EF4-FFF2-40B4-BE49-F238E27FC236}">
                <a16:creationId xmlns:a16="http://schemas.microsoft.com/office/drawing/2014/main" id="{3FF90C46-B624-6237-6756-2CC69009AE1F}"/>
              </a:ext>
            </a:extLst>
          </p:cNvPr>
          <p:cNvPicPr>
            <a:picLocks noChangeAspect="1"/>
          </p:cNvPicPr>
          <p:nvPr/>
        </p:nvPicPr>
        <p:blipFill>
          <a:blip r:embed="rId3"/>
          <a:stretch>
            <a:fillRect/>
          </a:stretch>
        </p:blipFill>
        <p:spPr>
          <a:xfrm>
            <a:off x="3938778" y="4052348"/>
            <a:ext cx="6362700" cy="2752725"/>
          </a:xfrm>
          <a:prstGeom prst="rect">
            <a:avLst/>
          </a:prstGeom>
        </p:spPr>
      </p:pic>
    </p:spTree>
    <p:extLst>
      <p:ext uri="{BB962C8B-B14F-4D97-AF65-F5344CB8AC3E}">
        <p14:creationId xmlns:p14="http://schemas.microsoft.com/office/powerpoint/2010/main" val="2733253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ree Red Heart Images – Browse 17,867 Stock Photos, Vectors, and Video |  Adobe Stock">
            <a:extLst>
              <a:ext uri="{FF2B5EF4-FFF2-40B4-BE49-F238E27FC236}">
                <a16:creationId xmlns:a16="http://schemas.microsoft.com/office/drawing/2014/main" id="{95E2211D-CA3C-5036-FB6F-6EF8C7E8585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2540" y="1825625"/>
            <a:ext cx="1413510" cy="141351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99AC060-D3A2-79A0-DC13-4DD95A0E63DF}"/>
              </a:ext>
            </a:extLst>
          </p:cNvPr>
          <p:cNvSpPr>
            <a:spLocks noGrp="1"/>
          </p:cNvSpPr>
          <p:nvPr>
            <p:ph idx="1"/>
          </p:nvPr>
        </p:nvSpPr>
        <p:spPr>
          <a:xfrm>
            <a:off x="861060" y="1825625"/>
            <a:ext cx="1687830" cy="4351338"/>
          </a:xfrm>
        </p:spPr>
        <p:txBody>
          <a:bodyPr>
            <a:normAutofit/>
          </a:bodyPr>
          <a:lstStyle/>
          <a:p>
            <a:pPr marL="0" indent="0">
              <a:buNone/>
            </a:pPr>
            <a:r>
              <a:rPr kumimoji="1" lang="en-US" altLang="ja-JP" sz="9600" dirty="0"/>
              <a:t>I </a:t>
            </a:r>
          </a:p>
          <a:p>
            <a:pPr marL="0" indent="0">
              <a:buNone/>
            </a:pPr>
            <a:r>
              <a:rPr kumimoji="1" lang="en-US" altLang="ja-JP" sz="9600" dirty="0"/>
              <a:t>BD</a:t>
            </a:r>
            <a:endParaRPr kumimoji="1" lang="ja-JP" altLang="en-US" sz="9600" dirty="0"/>
          </a:p>
        </p:txBody>
      </p:sp>
    </p:spTree>
    <p:extLst>
      <p:ext uri="{BB962C8B-B14F-4D97-AF65-F5344CB8AC3E}">
        <p14:creationId xmlns:p14="http://schemas.microsoft.com/office/powerpoint/2010/main" val="2263947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ED334E-F25A-7F27-831D-607F991901BD}"/>
              </a:ext>
            </a:extLst>
          </p:cNvPr>
          <p:cNvSpPr txBox="1"/>
          <p:nvPr/>
        </p:nvSpPr>
        <p:spPr>
          <a:xfrm>
            <a:off x="2240639" y="230029"/>
            <a:ext cx="6924653" cy="523220"/>
          </a:xfrm>
          <a:prstGeom prst="rect">
            <a:avLst/>
          </a:prstGeom>
          <a:noFill/>
        </p:spPr>
        <p:txBody>
          <a:bodyPr wrap="none" rtlCol="0">
            <a:spAutoFit/>
          </a:bodyPr>
          <a:lstStyle/>
          <a:p>
            <a:pPr algn="ctr"/>
            <a:r>
              <a:rPr kumimoji="1" lang="en-US" altLang="ja-JP" sz="2800" dirty="0"/>
              <a:t>Managing different geometries in our daily life</a:t>
            </a:r>
            <a:endParaRPr kumimoji="1" lang="ja-JP" altLang="en-US" sz="2800" dirty="0"/>
          </a:p>
        </p:txBody>
      </p:sp>
      <p:pic>
        <p:nvPicPr>
          <p:cNvPr id="1026" name="Picture 2" descr="Moving Boxes PNG Transparent Images Free Download | Vector Files | Pngtree">
            <a:extLst>
              <a:ext uri="{FF2B5EF4-FFF2-40B4-BE49-F238E27FC236}">
                <a16:creationId xmlns:a16="http://schemas.microsoft.com/office/drawing/2014/main" id="{60840891-2464-2198-EE95-18DF55F5C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72528"/>
            <a:ext cx="2571750" cy="34385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7F57BAA-00BF-AC82-879E-9A1642687EFF}"/>
              </a:ext>
            </a:extLst>
          </p:cNvPr>
          <p:cNvSpPr txBox="1"/>
          <p:nvPr/>
        </p:nvSpPr>
        <p:spPr>
          <a:xfrm>
            <a:off x="517381" y="5059582"/>
            <a:ext cx="1381518" cy="830997"/>
          </a:xfrm>
          <a:prstGeom prst="rect">
            <a:avLst/>
          </a:prstGeom>
          <a:noFill/>
        </p:spPr>
        <p:txBody>
          <a:bodyPr wrap="square" rtlCol="0">
            <a:spAutoFit/>
          </a:bodyPr>
          <a:lstStyle/>
          <a:p>
            <a:r>
              <a:rPr kumimoji="1" lang="en-US" altLang="ja-JP" sz="2400" dirty="0"/>
              <a:t>Moving house</a:t>
            </a:r>
            <a:endParaRPr kumimoji="1" lang="ja-JP" altLang="en-US" sz="2400" dirty="0"/>
          </a:p>
        </p:txBody>
      </p:sp>
      <p:sp>
        <p:nvSpPr>
          <p:cNvPr id="6" name="TextBox 5">
            <a:extLst>
              <a:ext uri="{FF2B5EF4-FFF2-40B4-BE49-F238E27FC236}">
                <a16:creationId xmlns:a16="http://schemas.microsoft.com/office/drawing/2014/main" id="{90260968-D425-E4FA-75AD-A98D422C125B}"/>
              </a:ext>
            </a:extLst>
          </p:cNvPr>
          <p:cNvSpPr txBox="1"/>
          <p:nvPr/>
        </p:nvSpPr>
        <p:spPr>
          <a:xfrm>
            <a:off x="3457136" y="4366757"/>
            <a:ext cx="1119584" cy="830997"/>
          </a:xfrm>
          <a:prstGeom prst="rect">
            <a:avLst/>
          </a:prstGeom>
          <a:noFill/>
        </p:spPr>
        <p:txBody>
          <a:bodyPr wrap="square" rtlCol="0">
            <a:spAutoFit/>
          </a:bodyPr>
          <a:lstStyle/>
          <a:p>
            <a:r>
              <a:rPr kumimoji="1" lang="en-US" altLang="ja-JP" sz="2400" dirty="0"/>
              <a:t>Train riding</a:t>
            </a:r>
            <a:endParaRPr kumimoji="1" lang="ja-JP" altLang="en-US" sz="2400" dirty="0"/>
          </a:p>
        </p:txBody>
      </p:sp>
      <p:sp>
        <p:nvSpPr>
          <p:cNvPr id="7" name="TextBox 6">
            <a:extLst>
              <a:ext uri="{FF2B5EF4-FFF2-40B4-BE49-F238E27FC236}">
                <a16:creationId xmlns:a16="http://schemas.microsoft.com/office/drawing/2014/main" id="{C6608E08-0B35-91B6-DAF8-8C00C1F13714}"/>
              </a:ext>
            </a:extLst>
          </p:cNvPr>
          <p:cNvSpPr txBox="1"/>
          <p:nvPr/>
        </p:nvSpPr>
        <p:spPr>
          <a:xfrm>
            <a:off x="159815" y="6107928"/>
            <a:ext cx="1887381" cy="830997"/>
          </a:xfrm>
          <a:prstGeom prst="rect">
            <a:avLst/>
          </a:prstGeom>
          <a:noFill/>
        </p:spPr>
        <p:txBody>
          <a:bodyPr wrap="square" rtlCol="0">
            <a:spAutoFit/>
          </a:bodyPr>
          <a:lstStyle/>
          <a:p>
            <a:r>
              <a:rPr kumimoji="1" lang="en-US" altLang="ja-JP" sz="2400" dirty="0"/>
              <a:t>Euclidean geometry</a:t>
            </a:r>
            <a:endParaRPr kumimoji="1" lang="ja-JP" altLang="en-US" sz="2400" dirty="0"/>
          </a:p>
        </p:txBody>
      </p:sp>
      <p:sp>
        <p:nvSpPr>
          <p:cNvPr id="8" name="TextBox 7">
            <a:extLst>
              <a:ext uri="{FF2B5EF4-FFF2-40B4-BE49-F238E27FC236}">
                <a16:creationId xmlns:a16="http://schemas.microsoft.com/office/drawing/2014/main" id="{AF2972ED-6D92-7765-FA39-E8A64ECB6BA9}"/>
              </a:ext>
            </a:extLst>
          </p:cNvPr>
          <p:cNvSpPr txBox="1"/>
          <p:nvPr/>
        </p:nvSpPr>
        <p:spPr>
          <a:xfrm>
            <a:off x="3226865" y="5387838"/>
            <a:ext cx="1912373" cy="830997"/>
          </a:xfrm>
          <a:prstGeom prst="rect">
            <a:avLst/>
          </a:prstGeom>
          <a:noFill/>
        </p:spPr>
        <p:txBody>
          <a:bodyPr wrap="square" rtlCol="0">
            <a:spAutoFit/>
          </a:bodyPr>
          <a:lstStyle/>
          <a:p>
            <a:r>
              <a:rPr kumimoji="1" lang="en-US" altLang="ja-JP" sz="2400" dirty="0"/>
              <a:t>Projective geometry</a:t>
            </a:r>
            <a:endParaRPr kumimoji="1" lang="ja-JP" altLang="en-US" sz="2400" dirty="0"/>
          </a:p>
        </p:txBody>
      </p:sp>
      <p:sp>
        <p:nvSpPr>
          <p:cNvPr id="9" name="TextBox 8">
            <a:extLst>
              <a:ext uri="{FF2B5EF4-FFF2-40B4-BE49-F238E27FC236}">
                <a16:creationId xmlns:a16="http://schemas.microsoft.com/office/drawing/2014/main" id="{3DBE7526-B22D-F936-A020-C3C88B203BB4}"/>
              </a:ext>
            </a:extLst>
          </p:cNvPr>
          <p:cNvSpPr txBox="1"/>
          <p:nvPr/>
        </p:nvSpPr>
        <p:spPr>
          <a:xfrm>
            <a:off x="5212554" y="6142475"/>
            <a:ext cx="1840210" cy="461665"/>
          </a:xfrm>
          <a:prstGeom prst="rect">
            <a:avLst/>
          </a:prstGeom>
          <a:noFill/>
        </p:spPr>
        <p:txBody>
          <a:bodyPr wrap="square" rtlCol="0">
            <a:spAutoFit/>
          </a:bodyPr>
          <a:lstStyle/>
          <a:p>
            <a:r>
              <a:rPr kumimoji="1" lang="en-US" altLang="ja-JP" sz="2400" dirty="0"/>
              <a:t>L1 geometry</a:t>
            </a:r>
            <a:endParaRPr kumimoji="1" lang="ja-JP" altLang="en-US" sz="2400" dirty="0"/>
          </a:p>
        </p:txBody>
      </p:sp>
      <p:sp>
        <p:nvSpPr>
          <p:cNvPr id="10" name="TextBox 9">
            <a:extLst>
              <a:ext uri="{FF2B5EF4-FFF2-40B4-BE49-F238E27FC236}">
                <a16:creationId xmlns:a16="http://schemas.microsoft.com/office/drawing/2014/main" id="{1A8DEF76-5168-1496-9E4B-3C56ABBFB7DA}"/>
              </a:ext>
            </a:extLst>
          </p:cNvPr>
          <p:cNvSpPr txBox="1"/>
          <p:nvPr/>
        </p:nvSpPr>
        <p:spPr>
          <a:xfrm>
            <a:off x="8389678" y="5521194"/>
            <a:ext cx="1840210" cy="830997"/>
          </a:xfrm>
          <a:prstGeom prst="rect">
            <a:avLst/>
          </a:prstGeom>
          <a:noFill/>
        </p:spPr>
        <p:txBody>
          <a:bodyPr wrap="square" rtlCol="0">
            <a:spAutoFit/>
          </a:bodyPr>
          <a:lstStyle/>
          <a:p>
            <a:r>
              <a:rPr kumimoji="1" lang="en-US" altLang="ja-JP" sz="2400" dirty="0"/>
              <a:t>Spherical geometry</a:t>
            </a:r>
            <a:endParaRPr kumimoji="1" lang="ja-JP" altLang="en-US" sz="2400" dirty="0"/>
          </a:p>
        </p:txBody>
      </p:sp>
      <p:pic>
        <p:nvPicPr>
          <p:cNvPr id="1028" name="Picture 4" descr="31.500+ Rails Stockillustraties, royalty-free vector illustraties en clipart  - iStock | Spoor, Train, Trein">
            <a:extLst>
              <a:ext uri="{FF2B5EF4-FFF2-40B4-BE49-F238E27FC236}">
                <a16:creationId xmlns:a16="http://schemas.microsoft.com/office/drawing/2014/main" id="{AB93D4F2-8491-70FA-F2B1-AD5DD00C711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26864" y="2068550"/>
            <a:ext cx="1749485" cy="16036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ap Of Lower Manhattan Stock Clipart | Royalty-Free | FreeImages">
            <a:extLst>
              <a:ext uri="{FF2B5EF4-FFF2-40B4-BE49-F238E27FC236}">
                <a16:creationId xmlns:a16="http://schemas.microsoft.com/office/drawing/2014/main" id="{8DF89B51-C0DC-789B-943F-244104FB3D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1463" y="1528093"/>
            <a:ext cx="1400266" cy="227759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0912A83-D54B-64A4-0FA2-69CC048CE5F0}"/>
              </a:ext>
            </a:extLst>
          </p:cNvPr>
          <p:cNvSpPr txBox="1"/>
          <p:nvPr/>
        </p:nvSpPr>
        <p:spPr>
          <a:xfrm>
            <a:off x="10142462" y="230029"/>
            <a:ext cx="1890646" cy="1200329"/>
          </a:xfrm>
          <a:prstGeom prst="rect">
            <a:avLst/>
          </a:prstGeom>
          <a:noFill/>
        </p:spPr>
        <p:txBody>
          <a:bodyPr wrap="none" rtlCol="0">
            <a:spAutoFit/>
          </a:bodyPr>
          <a:lstStyle/>
          <a:p>
            <a:r>
              <a:rPr kumimoji="1" lang="en-US" altLang="ja-JP" dirty="0"/>
              <a:t>Redo this</a:t>
            </a:r>
          </a:p>
          <a:p>
            <a:r>
              <a:rPr kumimoji="1" lang="en-US" altLang="ja-JP" dirty="0"/>
              <a:t>Figure with</a:t>
            </a:r>
          </a:p>
          <a:p>
            <a:r>
              <a:rPr kumimoji="1" lang="en-US" altLang="ja-JP" dirty="0"/>
              <a:t>New figures</a:t>
            </a:r>
          </a:p>
          <a:p>
            <a:r>
              <a:rPr kumimoji="1" lang="en-US" altLang="ja-JP" dirty="0"/>
              <a:t>To avoid copyright</a:t>
            </a:r>
            <a:endParaRPr kumimoji="1" lang="ja-JP" altLang="en-US" dirty="0"/>
          </a:p>
        </p:txBody>
      </p:sp>
      <p:pic>
        <p:nvPicPr>
          <p:cNvPr id="1032" name="Picture 8" descr="San Francisco to Bangalore">
            <a:extLst>
              <a:ext uri="{FF2B5EF4-FFF2-40B4-BE49-F238E27FC236}">
                <a16:creationId xmlns:a16="http://schemas.microsoft.com/office/drawing/2014/main" id="{865EA9D8-27E9-2088-61FC-931B8F50CAA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49560" y="1565141"/>
            <a:ext cx="2387576" cy="120032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n Francisco to Bangalore 3D">
            <a:extLst>
              <a:ext uri="{FF2B5EF4-FFF2-40B4-BE49-F238E27FC236}">
                <a16:creationId xmlns:a16="http://schemas.microsoft.com/office/drawing/2014/main" id="{0F1C0CDE-2CF4-565E-A7FA-946DE79F5D9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749561" y="3557539"/>
            <a:ext cx="2362916" cy="80921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0E65FB9-3222-2C38-5CD9-4D3788436F69}"/>
              </a:ext>
            </a:extLst>
          </p:cNvPr>
          <p:cNvSpPr txBox="1"/>
          <p:nvPr/>
        </p:nvSpPr>
        <p:spPr>
          <a:xfrm>
            <a:off x="5829862" y="4187097"/>
            <a:ext cx="1110466" cy="1569660"/>
          </a:xfrm>
          <a:prstGeom prst="rect">
            <a:avLst/>
          </a:prstGeom>
          <a:noFill/>
        </p:spPr>
        <p:txBody>
          <a:bodyPr wrap="square" rtlCol="0">
            <a:spAutoFit/>
          </a:bodyPr>
          <a:lstStyle/>
          <a:p>
            <a:r>
              <a:rPr kumimoji="1" lang="en-US" altLang="ja-JP" sz="2400" dirty="0"/>
              <a:t>Manhattan</a:t>
            </a:r>
          </a:p>
          <a:p>
            <a:r>
              <a:rPr kumimoji="1" lang="en-US" altLang="ja-JP" sz="2400" dirty="0"/>
              <a:t>Taxi riding</a:t>
            </a:r>
            <a:endParaRPr kumimoji="1" lang="ja-JP" altLang="en-US" sz="2400" dirty="0"/>
          </a:p>
        </p:txBody>
      </p:sp>
      <p:sp>
        <p:nvSpPr>
          <p:cNvPr id="13" name="TextBox 12">
            <a:extLst>
              <a:ext uri="{FF2B5EF4-FFF2-40B4-BE49-F238E27FC236}">
                <a16:creationId xmlns:a16="http://schemas.microsoft.com/office/drawing/2014/main" id="{39108915-B656-C45C-6CEE-33F41BA034F4}"/>
              </a:ext>
            </a:extLst>
          </p:cNvPr>
          <p:cNvSpPr txBox="1"/>
          <p:nvPr/>
        </p:nvSpPr>
        <p:spPr>
          <a:xfrm>
            <a:off x="8963558" y="4549858"/>
            <a:ext cx="645425" cy="830997"/>
          </a:xfrm>
          <a:prstGeom prst="rect">
            <a:avLst/>
          </a:prstGeom>
          <a:noFill/>
        </p:spPr>
        <p:txBody>
          <a:bodyPr wrap="square" rtlCol="0">
            <a:spAutoFit/>
          </a:bodyPr>
          <a:lstStyle/>
          <a:p>
            <a:r>
              <a:rPr kumimoji="1" lang="en-US" altLang="ja-JP" sz="2400" dirty="0"/>
              <a:t>Flying</a:t>
            </a:r>
            <a:endParaRPr kumimoji="1" lang="ja-JP" altLang="en-US" sz="2400" dirty="0"/>
          </a:p>
        </p:txBody>
      </p:sp>
      <p:sp>
        <p:nvSpPr>
          <p:cNvPr id="14" name="TextBox 13">
            <a:extLst>
              <a:ext uri="{FF2B5EF4-FFF2-40B4-BE49-F238E27FC236}">
                <a16:creationId xmlns:a16="http://schemas.microsoft.com/office/drawing/2014/main" id="{7BDF1332-681C-D0EC-B47D-8BF7246EE643}"/>
              </a:ext>
            </a:extLst>
          </p:cNvPr>
          <p:cNvSpPr txBox="1"/>
          <p:nvPr/>
        </p:nvSpPr>
        <p:spPr>
          <a:xfrm>
            <a:off x="10303204" y="5018151"/>
            <a:ext cx="1840210" cy="1569660"/>
          </a:xfrm>
          <a:prstGeom prst="rect">
            <a:avLst/>
          </a:prstGeom>
          <a:noFill/>
        </p:spPr>
        <p:txBody>
          <a:bodyPr wrap="square" rtlCol="0">
            <a:spAutoFit/>
          </a:bodyPr>
          <a:lstStyle/>
          <a:p>
            <a:r>
              <a:rPr kumimoji="1" lang="en-US" altLang="ja-JP" sz="2400" dirty="0"/>
              <a:t>spacetime 4D </a:t>
            </a:r>
          </a:p>
          <a:p>
            <a:r>
              <a:rPr kumimoji="1" lang="en-US" altLang="ja-JP" sz="2400" dirty="0"/>
              <a:t>Riemannian</a:t>
            </a:r>
          </a:p>
          <a:p>
            <a:r>
              <a:rPr kumimoji="1" lang="en-US" altLang="ja-JP" sz="2400" dirty="0"/>
              <a:t>geometry</a:t>
            </a:r>
            <a:endParaRPr kumimoji="1" lang="ja-JP" altLang="en-US" sz="2400" dirty="0"/>
          </a:p>
        </p:txBody>
      </p:sp>
      <p:pic>
        <p:nvPicPr>
          <p:cNvPr id="1036" name="Picture 12" descr="Free Vectors | see the universe with an astronomical telescope">
            <a:extLst>
              <a:ext uri="{FF2B5EF4-FFF2-40B4-BE49-F238E27FC236}">
                <a16:creationId xmlns:a16="http://schemas.microsoft.com/office/drawing/2014/main" id="{D76A4035-5544-A68E-9800-9A9B44C97B1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229888" y="3463797"/>
            <a:ext cx="1967473" cy="138784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Black Hole Stock Illustrations – 81,286 Black Hole Stock Illustrations,  Vectors &amp; Clipart - Dreamstime">
            <a:extLst>
              <a:ext uri="{FF2B5EF4-FFF2-40B4-BE49-F238E27FC236}">
                <a16:creationId xmlns:a16="http://schemas.microsoft.com/office/drawing/2014/main" id="{EA04CD5A-62A8-77DF-714C-5453558B371D}"/>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512016" y="1475011"/>
            <a:ext cx="1379629" cy="1569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1148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a:t>Francis Bach</a:t>
            </a:r>
          </a:p>
          <a:p>
            <a:r>
              <a:rPr lang="en-US"/>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a:t>Diara Fall</a:t>
            </a:r>
          </a:p>
          <a:p>
            <a:r>
              <a:rPr lang="en-US"/>
              <a:t>Orleans University, France</a:t>
            </a:r>
          </a:p>
          <a:p>
            <a:r>
              <a:rPr lang="fr-FR"/>
              <a:t>https://sites.google.com/site/mdiarrafall</a:t>
            </a: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a:t>Eva Miranda</a:t>
            </a:r>
          </a:p>
          <a:p>
            <a:r>
              <a:rPr lang="fr-FR" cap="all"/>
              <a:t>UPC AND CRM-BARCELONA, spain</a:t>
            </a:r>
            <a:endParaRPr lang="en-US"/>
          </a:p>
          <a:p>
            <a:r>
              <a:rPr lang="fr-FR"/>
              <a:t>https://web.mat.upc.edu/eva.miranda/nova/</a:t>
            </a: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notions of Shannon entropies. </a:t>
            </a:r>
          </a:p>
          <a:p>
            <a:pPr marL="0" indent="0">
              <a:buNone/>
            </a:pPr>
            <a:r>
              <a:rPr lang="fr-FR" sz="1800">
                <a:solidFill>
                  <a:schemeClr val="accent6"/>
                </a:solidFill>
              </a:rPr>
              <a:t>IEEE Transactions in Information Theory 2022.  arXiv:</a:t>
            </a:r>
            <a:r>
              <a:rPr lang="fr-FR" sz="1800">
                <a:solidFill>
                  <a:schemeClr val="accent6"/>
                </a:solidFill>
                <a:hlinkClick r:id="rId2"/>
              </a:rPr>
              <a:t>2202.08545</a:t>
            </a:r>
            <a:endParaRPr lang="fr-FR" sz="180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Francis BACH  </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a:t>Inria</a:t>
            </a:r>
          </a:p>
          <a:p>
            <a:r>
              <a:rPr lang="fr-FR" sz="2800"/>
              <a:t>Ecole 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Eva MIRANDA</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normAutofit fontScale="92500" lnSpcReduction="10000"/>
          </a:bodyPr>
          <a:lstStyle/>
          <a:p>
            <a:pPr marL="0" indent="0">
              <a:buNone/>
            </a:pPr>
            <a:r>
              <a:rPr lang="en-US" b="1">
                <a:solidFill>
                  <a:srgbClr val="7030A0"/>
                </a:solidFill>
              </a:rPr>
              <a:t>From Alan Turing to Contact geometry: towards a "Fluid computer”</a:t>
            </a:r>
            <a:endParaRPr lang="en-US" sz="2400" i="1">
              <a:solidFill>
                <a:schemeClr val="tx2"/>
              </a:solidFill>
            </a:endParaRPr>
          </a:p>
          <a:p>
            <a:pPr marL="0" indent="0">
              <a:buNone/>
            </a:pPr>
            <a:r>
              <a:rPr lang="en-US" sz="2400" i="1"/>
              <a:t>Is hydrodynamics capable of performing computations? (Moore 1991). Can a mechanical system (including a fluid flow) simulate a universal Turing machine? (Tao, 2016). Etnyre 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Celestial mechanics (for which I'll need to extend the mirror to a singular set-up). This mirror allows us to construct a tunnel connecting problems in Celestial mechanics and Fluid Dynamics.</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normAutofit lnSpcReduction="10000"/>
          </a:bodyPr>
          <a:lstStyle/>
          <a:p>
            <a:pPr marL="0" indent="0">
              <a:buNone/>
            </a:pPr>
            <a:r>
              <a:rPr lang="en-US" b="1">
                <a:solidFill>
                  <a:srgbClr val="7030A0"/>
                </a:solidFill>
              </a:rPr>
              <a:t>Statistics Methods for Medical Image Processing and 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Image reconstruction allows to obtain the images in question, while image processing (on the already reconstructed images) aims at extracting some information of interest. We will review several statistical methods (mainely 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Diarra FALL</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CNRS</a:t>
            </a:r>
          </a:p>
          <a:p>
            <a:r>
              <a:rPr lang="fr-FR"/>
              <a:t>Université d'Orléans </a:t>
            </a:r>
          </a:p>
          <a:p>
            <a:r>
              <a:rPr lang="fr-FR"/>
              <a:t>&amp; 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16979</TotalTime>
  <Words>1978</Words>
  <Application>Microsoft Office PowerPoint</Application>
  <PresentationFormat>Widescreen</PresentationFormat>
  <Paragraphs>148</Paragraphs>
  <Slides>23</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-apple-system</vt:lpstr>
      <vt:lpstr>ＭＳ 明朝</vt:lpstr>
      <vt:lpstr>Arial</vt:lpstr>
      <vt:lpstr>Arial</vt:lpstr>
      <vt:lpstr>Calibri</vt:lpstr>
      <vt:lpstr>Calibri Light</vt:lpstr>
      <vt:lpstr>Source Sans Pro</vt:lpstr>
      <vt:lpstr>Office Theme</vt:lpstr>
      <vt:lpstr>PowerPoint Presentation</vt:lpstr>
      <vt:lpstr>Riemannian manifold isometric to a function graph</vt:lpstr>
      <vt:lpstr>PowerPoint Presentation</vt:lpstr>
      <vt:lpstr>PowerPoint Presentation</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 Frank (Sony CSL)</cp:lastModifiedBy>
  <cp:revision>30</cp:revision>
  <dcterms:created xsi:type="dcterms:W3CDTF">2022-11-21T13:45:46Z</dcterms:created>
  <dcterms:modified xsi:type="dcterms:W3CDTF">2024-06-26T00:47:09Z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f8e20e6-048a-4bad-a26b-318dd1cd4d47_Enabled">
    <vt:lpwstr>true</vt:lpwstr>
  </property>
  <property fmtid="{D5CDD505-2E9C-101B-9397-08002B2CF9AE}" pid="3" name="MSIP_Label_1f8e20e6-048a-4bad-a26b-318dd1cd4d47_SetDate">
    <vt:lpwstr>2024-06-08T13:33:07Z</vt:lpwstr>
  </property>
  <property fmtid="{D5CDD505-2E9C-101B-9397-08002B2CF9AE}" pid="4" name="MSIP_Label_1f8e20e6-048a-4bad-a26b-318dd1cd4d47_Method">
    <vt:lpwstr>Privileged</vt:lpwstr>
  </property>
  <property fmtid="{D5CDD505-2E9C-101B-9397-08002B2CF9AE}" pid="5" name="MSIP_Label_1f8e20e6-048a-4bad-a26b-318dd1cd4d47_Name">
    <vt:lpwstr>1f8e20e6-048a-4bad-a26b-318dd1cd4d47</vt:lpwstr>
  </property>
  <property fmtid="{D5CDD505-2E9C-101B-9397-08002B2CF9AE}" pid="6" name="MSIP_Label_1f8e20e6-048a-4bad-a26b-318dd1cd4d47_SiteId">
    <vt:lpwstr>66c65d8a-9158-4521-a2d8-664963db48e4</vt:lpwstr>
  </property>
  <property fmtid="{D5CDD505-2E9C-101B-9397-08002B2CF9AE}" pid="7" name="MSIP_Label_1f8e20e6-048a-4bad-a26b-318dd1cd4d47_ActionId">
    <vt:lpwstr>0096601b-1579-41c5-8fad-5f8e218d7842</vt:lpwstr>
  </property>
  <property fmtid="{D5CDD505-2E9C-101B-9397-08002B2CF9AE}" pid="8" name="MSIP_Label_1f8e20e6-048a-4bad-a26b-318dd1cd4d47_ContentBits">
    <vt:lpwstr>0</vt:lpwstr>
  </property>
</Properties>
</file>

<file path=docProps/thumbnail.jpeg>
</file>